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02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4" r:id="rId49"/>
    <p:sldId id="303" r:id="rId50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5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716"/>
  </p:normalViewPr>
  <p:slideViewPr>
    <p:cSldViewPr snapToGrid="0">
      <p:cViewPr varScale="1">
        <p:scale>
          <a:sx n="51" d="100"/>
          <a:sy n="51" d="100"/>
        </p:scale>
        <p:origin x="90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3" name="Shape 4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Markdown is a plain text language with formatting syntax designed so that it can be converted to HTML and many other formats.</a:t>
            </a:r>
          </a:p>
          <a:p>
            <a:endParaRPr/>
          </a:p>
          <a:p>
            <a:r>
              <a:t>They are written using an extension of markdown syntax that enables R code to be embedded in them in a way which can later be executed.  </a:t>
            </a:r>
          </a:p>
          <a:p>
            <a:endParaRPr/>
          </a:p>
          <a:p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0" name="Shape 5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5" name="Shape 8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7" name="Shape 11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5" name="Shape 15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2270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68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984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tagged/r" TargetMode="External"/><Relationship Id="rId13" Type="http://schemas.openxmlformats.org/officeDocument/2006/relationships/hyperlink" Target="https://www.codecademy.com/" TargetMode="External"/><Relationship Id="rId3" Type="http://schemas.openxmlformats.org/officeDocument/2006/relationships/hyperlink" Target="https://rstudio.com/resources/cheatsheets/" TargetMode="External"/><Relationship Id="rId7" Type="http://schemas.openxmlformats.org/officeDocument/2006/relationships/hyperlink" Target="https://blog.revolutionanalytics.com/" TargetMode="External"/><Relationship Id="rId12" Type="http://schemas.openxmlformats.org/officeDocument/2006/relationships/hyperlink" Target="https://www.datacamp.com/" TargetMode="External"/><Relationship Id="rId2" Type="http://schemas.openxmlformats.org/officeDocument/2006/relationships/hyperlink" Target="https://rseek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rending/r" TargetMode="External"/><Relationship Id="rId11" Type="http://schemas.openxmlformats.org/officeDocument/2006/relationships/hyperlink" Target="https://www.r-bloggers.com/best-books-to-learn-r-programming/" TargetMode="External"/><Relationship Id="rId5" Type="http://schemas.openxmlformats.org/officeDocument/2006/relationships/hyperlink" Target="https://www.statmethods.net/r-tutorial/index.html" TargetMode="External"/><Relationship Id="rId15" Type="http://schemas.openxmlformats.org/officeDocument/2006/relationships/hyperlink" Target="https://www.r-project.org/" TargetMode="External"/><Relationship Id="rId10" Type="http://schemas.openxmlformats.org/officeDocument/2006/relationships/hyperlink" Target="http://r-statistics.co/Top50-Ggplot2-Visualizations-MasterList-R-Code.html" TargetMode="External"/><Relationship Id="rId4" Type="http://schemas.openxmlformats.org/officeDocument/2006/relationships/hyperlink" Target="http://www.cookbook-r.com/" TargetMode="External"/><Relationship Id="rId9" Type="http://schemas.openxmlformats.org/officeDocument/2006/relationships/hyperlink" Target="https://www.r-graph-gallery.com/" TargetMode="External"/><Relationship Id="rId14" Type="http://schemas.openxmlformats.org/officeDocument/2006/relationships/hyperlink" Target="https://www.coursera.or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lab.science.ku.dk/" TargetMode="External"/><Relationship Id="rId5" Type="http://schemas.openxmlformats.org/officeDocument/2006/relationships/hyperlink" Target="https://heads.ku.dk/" TargetMode="External"/><Relationship Id="rId10" Type="http://schemas.openxmlformats.org/officeDocument/2006/relationships/image" Target="../media/image8.jpeg"/><Relationship Id="rId4" Type="http://schemas.openxmlformats.org/officeDocument/2006/relationships/image" Target="../media/image4.jpe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brianward1428.medium.com/introduction-to-tidyverse-7b3dbf2337d5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hyperlink" Target="https://github.com/Center-for-Health-Data-Science/FromExceltoR" TargetMode="External"/><Relationship Id="rId4" Type="http://schemas.openxmlformats.org/officeDocument/2006/relationships/hyperlink" Target="http://www.rstudio.com/downloa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net/glmnet.pdf" TargetMode="External"/><Relationship Id="rId13" Type="http://schemas.openxmlformats.org/officeDocument/2006/relationships/hyperlink" Target="https://rpkgs.datanovia.com/survminer/" TargetMode="External"/><Relationship Id="rId3" Type="http://schemas.openxmlformats.org/officeDocument/2006/relationships/hyperlink" Target="https://cran.microsoft.com/snapshot/2017-08-01/web/packages/sjPlot/vignettes/sjplmer.html" TargetMode="External"/><Relationship Id="rId7" Type="http://schemas.openxmlformats.org/officeDocument/2006/relationships/image" Target="../media/image62.jpeg"/><Relationship Id="rId12" Type="http://schemas.openxmlformats.org/officeDocument/2006/relationships/hyperlink" Target="https://cran.r-project.org/web/packages/survminer/survminer.pdf" TargetMode="External"/><Relationship Id="rId17" Type="http://schemas.openxmlformats.org/officeDocument/2006/relationships/hyperlink" Target="https://cran.r-project.org/web/packages/incidence/vignettes/customize_plot.html" TargetMode="External"/><Relationship Id="rId2" Type="http://schemas.openxmlformats.org/officeDocument/2006/relationships/hyperlink" Target="https://cran.r-project.org/web/packages/lme4/vignettes/lmer.pdf" TargetMode="External"/><Relationship Id="rId16" Type="http://schemas.openxmlformats.org/officeDocument/2006/relationships/hyperlink" Target="https://rviews.rstudio.com/2020/03/05/covid-19-epidemiology-with-r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openxmlformats.org/officeDocument/2006/relationships/hyperlink" Target="https://rviews.rstudio.com/2017/09/25/survival-analysis-with-r/" TargetMode="External"/><Relationship Id="rId5" Type="http://schemas.openxmlformats.org/officeDocument/2006/relationships/image" Target="../media/image60.png"/><Relationship Id="rId15" Type="http://schemas.openxmlformats.org/officeDocument/2006/relationships/hyperlink" Target="https://cran.r-project.org/web/packages/Epi/index.html" TargetMode="External"/><Relationship Id="rId10" Type="http://schemas.openxmlformats.org/officeDocument/2006/relationships/hyperlink" Target="https://www.datacamp.com/community/tutorials/tutorial-ridge-lasso-elastic-net" TargetMode="External"/><Relationship Id="rId4" Type="http://schemas.openxmlformats.org/officeDocument/2006/relationships/hyperlink" Target="https://cran.r-project.org/web/packages/glmmTMB/index.html" TargetMode="External"/><Relationship Id="rId9" Type="http://schemas.openxmlformats.org/officeDocument/2006/relationships/hyperlink" Target="https://cran.r-project.org/web/packages/elasticnet/elasticnet.pdf" TargetMode="External"/><Relationship Id="rId14" Type="http://schemas.openxmlformats.org/officeDocument/2006/relationships/image" Target="../media/image63.gi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lgatto.github.io/IntroMachineLearningWithR/an-introduction-to-machine-learning-with-r.html" TargetMode="External"/><Relationship Id="rId13" Type="http://schemas.openxmlformats.org/officeDocument/2006/relationships/image" Target="../media/image69.tif"/><Relationship Id="rId18" Type="http://schemas.openxmlformats.org/officeDocument/2006/relationships/image" Target="../media/image74.png"/><Relationship Id="rId3" Type="http://schemas.openxmlformats.org/officeDocument/2006/relationships/hyperlink" Target="https://amices.org/mice/" TargetMode="External"/><Relationship Id="rId7" Type="http://schemas.openxmlformats.org/officeDocument/2006/relationships/image" Target="../media/image64.png"/><Relationship Id="rId12" Type="http://schemas.openxmlformats.org/officeDocument/2006/relationships/image" Target="../media/image68.tif"/><Relationship Id="rId17" Type="http://schemas.openxmlformats.org/officeDocument/2006/relationships/image" Target="../media/image73.png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72.t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nsorflow.rstudio.com/" TargetMode="External"/><Relationship Id="rId11" Type="http://schemas.openxmlformats.org/officeDocument/2006/relationships/image" Target="../media/image67.tif"/><Relationship Id="rId5" Type="http://schemas.openxmlformats.org/officeDocument/2006/relationships/hyperlink" Target="https://keras.rstudio.com/" TargetMode="External"/><Relationship Id="rId15" Type="http://schemas.openxmlformats.org/officeDocument/2006/relationships/image" Target="../media/image71.tif"/><Relationship Id="rId10" Type="http://schemas.openxmlformats.org/officeDocument/2006/relationships/image" Target="../media/image66.tif"/><Relationship Id="rId4" Type="http://schemas.openxmlformats.org/officeDocument/2006/relationships/hyperlink" Target="https://plotly-r.com/d-charts.html" TargetMode="External"/><Relationship Id="rId9" Type="http://schemas.openxmlformats.org/officeDocument/2006/relationships/image" Target="../media/image65.tif"/><Relationship Id="rId14" Type="http://schemas.openxmlformats.org/officeDocument/2006/relationships/image" Target="../media/image70.ti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hyperlink" Target="http://www.bioconductor.org/packages/release/BiocViews.html" TargetMode="External"/><Relationship Id="rId3" Type="http://schemas.openxmlformats.org/officeDocument/2006/relationships/hyperlink" Target="http://www.bioconductor.org/packages/release/BiocViews.html#___RNASeq" TargetMode="External"/><Relationship Id="rId7" Type="http://schemas.openxmlformats.org/officeDocument/2006/relationships/image" Target="../media/image78.png"/><Relationship Id="rId12" Type="http://schemas.openxmlformats.org/officeDocument/2006/relationships/image" Target="../media/image83.jpeg"/><Relationship Id="rId2" Type="http://schemas.openxmlformats.org/officeDocument/2006/relationships/hyperlink" Target="https://www.uni-regensburg.de/medizin/epidemiologie-praeventivmedizin/genetische-epidemiologie/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64.png"/><Relationship Id="rId3" Type="http://schemas.openxmlformats.org/officeDocument/2006/relationships/image" Target="../media/image74.png"/><Relationship Id="rId7" Type="http://schemas.openxmlformats.org/officeDocument/2006/relationships/image" Target="../media/image87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73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85.png"/><Relationship Id="rId15" Type="http://schemas.openxmlformats.org/officeDocument/2006/relationships/image" Target="../media/image90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84.jpeg"/><Relationship Id="rId9" Type="http://schemas.openxmlformats.org/officeDocument/2006/relationships/image" Target="../media/image88.png"/><Relationship Id="rId1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6607"/>
            <a:ext cx="11976933" cy="3478582"/>
            <a:chOff x="0" y="0"/>
            <a:chExt cx="11976932" cy="3478581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80731"/>
              <a:ext cx="1218210" cy="1229223"/>
              <a:chOff x="0" y="-3175"/>
              <a:chExt cx="1218208" cy="1229222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3175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08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05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06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07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2" name="Group"/>
          <p:cNvGrpSpPr/>
          <p:nvPr/>
        </p:nvGrpSpPr>
        <p:grpSpPr>
          <a:xfrm>
            <a:off x="16310613" y="5233644"/>
            <a:ext cx="741291" cy="808642"/>
            <a:chOff x="0" y="-66886"/>
            <a:chExt cx="741289" cy="808640"/>
          </a:xfrm>
        </p:grpSpPr>
        <p:sp>
          <p:nvSpPr>
            <p:cNvPr id="409" name="Circle"/>
            <p:cNvSpPr/>
            <p:nvPr/>
          </p:nvSpPr>
          <p:spPr>
            <a:xfrm>
              <a:off x="0" y="10931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0" name="Oval"/>
            <p:cNvSpPr/>
            <p:nvPr/>
          </p:nvSpPr>
          <p:spPr>
            <a:xfrm>
              <a:off x="163823" y="28108"/>
              <a:ext cx="413644" cy="24358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1" name="R"/>
            <p:cNvSpPr txBox="1"/>
            <p:nvPr/>
          </p:nvSpPr>
          <p:spPr>
            <a:xfrm>
              <a:off x="147249" y="-66887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3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21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4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5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7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8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9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20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2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3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27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4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5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6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28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29" name="rmarkdown.png" descr="rmarkdown.png"/>
          <p:cNvPicPr>
            <a:picLocks noChangeAspect="1"/>
          </p:cNvPicPr>
          <p:nvPr/>
        </p:nvPicPr>
        <p:blipFill>
          <a:blip r:embed="rId5"/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3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40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1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2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7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41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5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6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8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39" name="8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6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7" name="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51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48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49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50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4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2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3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7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55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6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58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9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0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1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4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2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3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7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65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6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0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68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9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3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71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2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6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4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5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77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8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9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0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1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2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14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5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6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7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8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9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0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1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2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3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4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5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495" name="R"/>
          <p:cNvSpPr txBox="1"/>
          <p:nvPr/>
        </p:nvSpPr>
        <p:spPr>
          <a:xfrm>
            <a:off x="2082569" y="8626686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496" name="R…"/>
          <p:cNvSpPr txBox="1"/>
          <p:nvPr/>
        </p:nvSpPr>
        <p:spPr>
          <a:xfrm>
            <a:off x="5528005" y="6001804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Studio</a:t>
            </a:r>
          </a:p>
        </p:txBody>
      </p:sp>
      <p:sp>
        <p:nvSpPr>
          <p:cNvPr id="497" name=".R"/>
          <p:cNvSpPr txBox="1"/>
          <p:nvPr/>
        </p:nvSpPr>
        <p:spPr>
          <a:xfrm>
            <a:off x="9266515" y="6404119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 dirty="0"/>
              <a:t>.</a:t>
            </a:r>
            <a:r>
              <a:rPr sz="6000" dirty="0"/>
              <a:t>R</a:t>
            </a:r>
          </a:p>
        </p:txBody>
      </p:sp>
      <p:sp>
        <p:nvSpPr>
          <p:cNvPr id="498" name=".Rmd"/>
          <p:cNvSpPr txBox="1"/>
          <p:nvPr/>
        </p:nvSpPr>
        <p:spPr>
          <a:xfrm>
            <a:off x="11118463" y="6443459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.Rmd</a:t>
            </a:r>
          </a:p>
        </p:txBody>
      </p:sp>
      <p:sp>
        <p:nvSpPr>
          <p:cNvPr id="499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500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Function</a:t>
            </a:r>
          </a:p>
        </p:txBody>
      </p:sp>
      <p:sp>
        <p:nvSpPr>
          <p:cNvPr id="501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Arguments</a:t>
            </a:r>
          </a:p>
        </p:txBody>
      </p:sp>
      <p:sp>
        <p:nvSpPr>
          <p:cNvPr id="502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6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4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7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6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8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8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09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10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11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2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3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2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3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4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36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7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8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9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0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1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2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3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5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6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50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547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548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9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4" name="Group"/>
          <p:cNvGrpSpPr/>
          <p:nvPr/>
        </p:nvGrpSpPr>
        <p:grpSpPr>
          <a:xfrm>
            <a:off x="13092399" y="10150782"/>
            <a:ext cx="10444709" cy="2760684"/>
            <a:chOff x="0" y="0"/>
            <a:chExt cx="10444708" cy="2760683"/>
          </a:xfrm>
        </p:grpSpPr>
        <p:sp>
          <p:nvSpPr>
            <p:cNvPr id="551" name="RUN CODE…"/>
            <p:cNvSpPr txBox="1"/>
            <p:nvPr/>
          </p:nvSpPr>
          <p:spPr>
            <a:xfrm>
              <a:off x="3001116" y="1323043"/>
              <a:ext cx="7443593" cy="143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2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3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8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55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56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7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59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60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561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2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564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70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65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69" name="Group"/>
            <p:cNvGrpSpPr/>
            <p:nvPr/>
          </p:nvGrpSpPr>
          <p:grpSpPr>
            <a:xfrm>
              <a:off x="484789" y="125328"/>
              <a:ext cx="1590591" cy="1438130"/>
              <a:chOff x="0" y="-30450"/>
              <a:chExt cx="1590589" cy="1438129"/>
            </a:xfrm>
          </p:grpSpPr>
          <p:sp>
            <p:nvSpPr>
              <p:cNvPr id="566" name="Oval"/>
              <p:cNvSpPr/>
              <p:nvPr/>
            </p:nvSpPr>
            <p:spPr>
              <a:xfrm>
                <a:off x="-1" y="124277"/>
                <a:ext cx="1491744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7" name="Oval"/>
              <p:cNvSpPr/>
              <p:nvPr/>
            </p:nvSpPr>
            <p:spPr>
              <a:xfrm>
                <a:off x="468906" y="271074"/>
                <a:ext cx="993838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8" name="R"/>
              <p:cNvSpPr txBox="1"/>
              <p:nvPr/>
            </p:nvSpPr>
            <p:spPr>
              <a:xfrm>
                <a:off x="606420" y="-30451"/>
                <a:ext cx="984170" cy="14381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571" name="10"/>
          <p:cNvSpPr txBox="1"/>
          <p:nvPr/>
        </p:nvSpPr>
        <p:spPr>
          <a:xfrm>
            <a:off x="374649" y="13061950"/>
            <a:ext cx="716692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82" name="Group"/>
          <p:cNvGrpSpPr/>
          <p:nvPr/>
        </p:nvGrpSpPr>
        <p:grpSpPr>
          <a:xfrm>
            <a:off x="-1011456" y="9050960"/>
            <a:ext cx="11127427" cy="4124203"/>
            <a:chOff x="-1043135" y="-2"/>
            <a:chExt cx="11127426" cy="4124201"/>
          </a:xfrm>
        </p:grpSpPr>
        <p:grpSp>
          <p:nvGrpSpPr>
            <p:cNvPr id="579" name="Group"/>
            <p:cNvGrpSpPr/>
            <p:nvPr/>
          </p:nvGrpSpPr>
          <p:grpSpPr>
            <a:xfrm>
              <a:off x="-1043135" y="-2"/>
              <a:ext cx="11127426" cy="4124201"/>
              <a:chOff x="-1043135" y="-1"/>
              <a:chExt cx="11127425" cy="4124199"/>
            </a:xfrm>
          </p:grpSpPr>
          <p:sp>
            <p:nvSpPr>
              <p:cNvPr id="572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73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578" name="Group"/>
              <p:cNvGrpSpPr/>
              <p:nvPr/>
            </p:nvGrpSpPr>
            <p:grpSpPr>
              <a:xfrm>
                <a:off x="-1043135" y="-1"/>
                <a:ext cx="8486730" cy="4124199"/>
                <a:chOff x="-1043135" y="0"/>
                <a:chExt cx="8486729" cy="4124197"/>
              </a:xfrm>
            </p:grpSpPr>
            <p:sp>
              <p:nvSpPr>
                <p:cNvPr id="574" name="TIPS…"/>
                <p:cNvSpPr txBox="1"/>
                <p:nvPr/>
              </p:nvSpPr>
              <p:spPr>
                <a:xfrm>
                  <a:off x="-1043135" y="0"/>
                  <a:ext cx="8486729" cy="41241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sz="30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dirty="0"/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dirty="0"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R-cheat sheets </a:t>
                  </a:r>
                  <a:endParaRPr lang="en-US" dirty="0"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(</a:t>
                  </a:r>
                  <a:r>
                    <a:rPr dirty="0">
                      <a:solidFill>
                        <a:srgbClr val="374556"/>
                      </a:solidFill>
                      <a:hlinkClick r:id="rId2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https://rstudio.com/resources/</a:t>
                  </a:r>
                  <a:endParaRPr lang="en-US" dirty="0">
                    <a:solidFill>
                      <a:srgbClr val="374556"/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endParaRPr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>
                      <a:solidFill>
                        <a:srgbClr val="374556"/>
                      </a:solidFill>
                      <a:hlinkClick r:id="rId2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cheatsheets/</a:t>
                  </a:r>
                  <a:r>
                    <a:rPr dirty="0"/>
                    <a:t>)</a:t>
                  </a:r>
                </a:p>
              </p:txBody>
            </p:sp>
            <p:grpSp>
              <p:nvGrpSpPr>
                <p:cNvPr id="577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575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6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pic>
          <p:nvPicPr>
            <p:cNvPr id="580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3"/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1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4"/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2" animBg="1" advAuto="0"/>
      <p:bldP spid="554" grpId="3" animBg="1" advAuto="0"/>
      <p:bldP spid="558" grpId="1" animBg="1" advAuto="0"/>
      <p:bldP spid="563" grpId="4" animBg="1" advAuto="0"/>
      <p:bldP spid="582" grpId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4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85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86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97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88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9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0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2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3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4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5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596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600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598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9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3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601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2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06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4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5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09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07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8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10" name="1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" grpId="1" animBg="1" advAuto="0"/>
      <p:bldP spid="603" grpId="2" animBg="1" advAuto="0"/>
      <p:bldP spid="609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612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613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614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6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17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18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19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20" name="https://rseek.org/…"/>
          <p:cNvSpPr txBox="1"/>
          <p:nvPr/>
        </p:nvSpPr>
        <p:spPr>
          <a:xfrm>
            <a:off x="1627440" y="7341951"/>
            <a:ext cx="4768918" cy="427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https://rseek.org/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https://rstudio.com/resources/cheatsheets/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21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2" name="https://github.com/trending/r…"/>
          <p:cNvSpPr txBox="1"/>
          <p:nvPr/>
        </p:nvSpPr>
        <p:spPr>
          <a:xfrm>
            <a:off x="18198607" y="7193628"/>
            <a:ext cx="4569279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https://github.com/trending/r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https://stackoverflow.com/questions/tagged/r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3" name="https://www.r-graph-gallery.com/…"/>
          <p:cNvSpPr txBox="1"/>
          <p:nvPr/>
        </p:nvSpPr>
        <p:spPr>
          <a:xfrm>
            <a:off x="7165125" y="7990142"/>
            <a:ext cx="4768917" cy="259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http://r-statistics.co/Top50-Ggplot2-Visualizations-MasterList-R-Code.html</a:t>
            </a:r>
            <a:r>
              <a:rPr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24" name="https://www.r-bloggers.com/best-books-to-learn-r-programming/…"/>
          <p:cNvSpPr txBox="1"/>
          <p:nvPr/>
        </p:nvSpPr>
        <p:spPr>
          <a:xfrm>
            <a:off x="12702810" y="7166840"/>
            <a:ext cx="4768917" cy="424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https://www.r-bloggers.com/best-books-to-learn-r-programming/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5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6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7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8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GRAPHICS</a:t>
            </a:r>
          </a:p>
        </p:txBody>
      </p:sp>
      <p:sp>
        <p:nvSpPr>
          <p:cNvPr id="629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BOOKS &amp; COURSES</a:t>
            </a:r>
          </a:p>
        </p:txBody>
      </p:sp>
      <p:sp>
        <p:nvSpPr>
          <p:cNvPr id="630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GET STARTED</a:t>
            </a:r>
          </a:p>
        </p:txBody>
      </p:sp>
      <p:sp>
        <p:nvSpPr>
          <p:cNvPr id="631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OTHER RESOURCES</a:t>
            </a:r>
          </a:p>
        </p:txBody>
      </p:sp>
      <p:sp>
        <p:nvSpPr>
          <p:cNvPr id="632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33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34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35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646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36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7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9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0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643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41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2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44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5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47" name="https://www.r-project.org/"/>
          <p:cNvSpPr txBox="1"/>
          <p:nvPr/>
        </p:nvSpPr>
        <p:spPr>
          <a:xfrm>
            <a:off x="1478579" y="3311000"/>
            <a:ext cx="3811941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/>
              </a:defRPr>
            </a:lvl1pPr>
          </a:lstStyle>
          <a:p>
            <a:pPr>
              <a:defRPr u="none"/>
            </a:pPr>
            <a:r>
              <a:rPr u="sng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https://www.r-project.org/</a:t>
            </a:r>
          </a:p>
        </p:txBody>
      </p:sp>
      <p:sp>
        <p:nvSpPr>
          <p:cNvPr id="648" name="12"/>
          <p:cNvSpPr txBox="1"/>
          <p:nvPr/>
        </p:nvSpPr>
        <p:spPr>
          <a:xfrm>
            <a:off x="374649" y="12998450"/>
            <a:ext cx="575561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1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4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5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8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9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6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60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4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5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2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67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0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1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8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3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6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7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9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700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701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2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3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3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7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1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2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4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5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8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9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30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31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2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3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7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8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9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40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41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2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3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4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45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46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5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2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8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3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6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7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4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9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2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3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6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7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8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2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799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800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801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8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3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6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7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19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VARIABLES</a:t>
            </a:r>
          </a:p>
        </p:txBody>
      </p:sp>
      <p:sp>
        <p:nvSpPr>
          <p:cNvPr id="820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OBSERVATIONS</a:t>
            </a:r>
          </a:p>
        </p:txBody>
      </p:sp>
      <p:sp>
        <p:nvSpPr>
          <p:cNvPr id="821" name="13"/>
          <p:cNvSpPr txBox="1"/>
          <p:nvPr/>
        </p:nvSpPr>
        <p:spPr>
          <a:xfrm>
            <a:off x="374649" y="13061950"/>
            <a:ext cx="665164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22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3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" grpId="1" animBg="1" advAuto="0"/>
      <p:bldP spid="823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Group"/>
          <p:cNvGrpSpPr/>
          <p:nvPr/>
        </p:nvGrpSpPr>
        <p:grpSpPr>
          <a:xfrm>
            <a:off x="1400826" y="1527354"/>
            <a:ext cx="10448748" cy="3828692"/>
            <a:chOff x="0" y="0"/>
            <a:chExt cx="10448746" cy="3828690"/>
          </a:xfrm>
        </p:grpSpPr>
        <p:sp>
          <p:nvSpPr>
            <p:cNvPr id="827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 </a:t>
              </a:r>
            </a:p>
          </p:txBody>
        </p:sp>
        <p:sp>
          <p:nvSpPr>
            <p:cNvPr id="828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https://rstudio.com/resources/cheatsheets/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829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31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2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3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35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6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37" name="base-r.pdf" descr="base-r.pdf"/>
          <p:cNvPicPr>
            <a:picLocks noChangeAspect="1"/>
          </p:cNvPicPr>
          <p:nvPr/>
        </p:nvPicPr>
        <p:blipFill>
          <a:blip r:embed="rId3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3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38" name="base-r.pdf" descr="base-r.pdf"/>
            <p:cNvPicPr>
              <a:picLocks noChangeAspect="1"/>
            </p:cNvPicPr>
            <p:nvPr/>
          </p:nvPicPr>
          <p:blipFill>
            <a:blip r:embed="rId4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39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0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1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2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44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5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46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7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48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49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0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51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52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3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4" name="Spaces in names…"/>
          <p:cNvSpPr txBox="1"/>
          <p:nvPr/>
        </p:nvSpPr>
        <p:spPr>
          <a:xfrm>
            <a:off x="12516571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base-r.pdf" descr="base-r.pdf"/>
          <p:cNvPicPr>
            <a:picLocks noChangeAspect="1"/>
          </p:cNvPicPr>
          <p:nvPr/>
        </p:nvPicPr>
        <p:blipFill>
          <a:blip r:embed="rId2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60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57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58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https://rstudio.com/resources/cheatsheets/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859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61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2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3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4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65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6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68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9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70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4" name="1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78" name="Group"/>
          <p:cNvGrpSpPr/>
          <p:nvPr/>
        </p:nvGrpSpPr>
        <p:grpSpPr>
          <a:xfrm>
            <a:off x="7597475" y="1016314"/>
            <a:ext cx="9176350" cy="2407791"/>
            <a:chOff x="97444" y="0"/>
            <a:chExt cx="9176349" cy="2407789"/>
          </a:xfrm>
        </p:grpSpPr>
        <p:sp>
          <p:nvSpPr>
            <p:cNvPr id="875" name="BASE R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 CHEAT SHEET </a:t>
              </a:r>
            </a:p>
          </p:txBody>
        </p:sp>
        <p:sp>
          <p:nvSpPr>
            <p:cNvPr id="876" name="https://www.rstudio.com/wp-content/uploads/2016/10/r-cheat-sheet-3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77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9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2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3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6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7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88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9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90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91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2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3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894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895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896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897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8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9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900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1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2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3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04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05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06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07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08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10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1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" name="Group"/>
          <p:cNvGrpSpPr/>
          <p:nvPr/>
        </p:nvGrpSpPr>
        <p:grpSpPr>
          <a:xfrm>
            <a:off x="1419894" y="1524000"/>
            <a:ext cx="9486170" cy="3475977"/>
            <a:chOff x="25400" y="0"/>
            <a:chExt cx="9486169" cy="3475976"/>
          </a:xfrm>
        </p:grpSpPr>
        <p:sp>
          <p:nvSpPr>
            <p:cNvPr id="913" name="GETTING HELP"/>
            <p:cNvSpPr txBox="1"/>
            <p:nvPr/>
          </p:nvSpPr>
          <p:spPr>
            <a:xfrm>
              <a:off x="2540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14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15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21" name="Группа 174"/>
          <p:cNvGrpSpPr/>
          <p:nvPr/>
        </p:nvGrpSpPr>
        <p:grpSpPr>
          <a:xfrm>
            <a:off x="14651587" y="1546791"/>
            <a:ext cx="8936337" cy="9354150"/>
            <a:chOff x="0" y="-215828"/>
            <a:chExt cx="8936335" cy="9354149"/>
          </a:xfrm>
        </p:grpSpPr>
        <p:sp>
          <p:nvSpPr>
            <p:cNvPr id="917" name="Полилиния 183"/>
            <p:cNvSpPr/>
            <p:nvPr/>
          </p:nvSpPr>
          <p:spPr>
            <a:xfrm>
              <a:off x="0" y="4285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0" name="Группа 184"/>
            <p:cNvGrpSpPr/>
            <p:nvPr/>
          </p:nvGrpSpPr>
          <p:grpSpPr>
            <a:xfrm>
              <a:off x="0" y="-215829"/>
              <a:ext cx="3185277" cy="3176606"/>
              <a:chOff x="0" y="-215828"/>
              <a:chExt cx="3185276" cy="3176605"/>
            </a:xfrm>
          </p:grpSpPr>
          <p:sp>
            <p:nvSpPr>
              <p:cNvPr id="918" name="Прямоугольник 8"/>
              <p:cNvSpPr/>
              <p:nvPr/>
            </p:nvSpPr>
            <p:spPr>
              <a:xfrm rot="16200000">
                <a:off x="114392" y="-110108"/>
                <a:ext cx="2956492" cy="3185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19" name="Заголовок 2"/>
              <p:cNvSpPr/>
              <p:nvPr/>
            </p:nvSpPr>
            <p:spPr>
              <a:xfrm rot="18900000">
                <a:off x="764878" y="182469"/>
                <a:ext cx="1655520" cy="127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26" name="Группа 174"/>
          <p:cNvGrpSpPr/>
          <p:nvPr/>
        </p:nvGrpSpPr>
        <p:grpSpPr>
          <a:xfrm>
            <a:off x="7573142" y="1760456"/>
            <a:ext cx="6900194" cy="9140485"/>
            <a:chOff x="-81980" y="-2164"/>
            <a:chExt cx="6900192" cy="9140484"/>
          </a:xfrm>
        </p:grpSpPr>
        <p:sp>
          <p:nvSpPr>
            <p:cNvPr id="922" name="Полилиния 183"/>
            <p:cNvSpPr/>
            <p:nvPr/>
          </p:nvSpPr>
          <p:spPr>
            <a:xfrm>
              <a:off x="0" y="4285"/>
              <a:ext cx="6818212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5" name="Группа 184"/>
            <p:cNvGrpSpPr/>
            <p:nvPr/>
          </p:nvGrpSpPr>
          <p:grpSpPr>
            <a:xfrm>
              <a:off x="-81981" y="-2165"/>
              <a:ext cx="2577666" cy="2647477"/>
              <a:chOff x="-83369" y="3837"/>
              <a:chExt cx="2577665" cy="2647475"/>
            </a:xfrm>
          </p:grpSpPr>
          <p:sp>
            <p:nvSpPr>
              <p:cNvPr id="923" name="Прямоугольник 8"/>
              <p:cNvSpPr/>
              <p:nvPr/>
            </p:nvSpPr>
            <p:spPr>
              <a:xfrm rot="16200000">
                <a:off x="-76591" y="80427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4" name="Заголовок 2"/>
              <p:cNvSpPr/>
              <p:nvPr/>
            </p:nvSpPr>
            <p:spPr>
              <a:xfrm rot="18900000">
                <a:off x="89201" y="491449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29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27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8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30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1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39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2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3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4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5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6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7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8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40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41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2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3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2"/>
              </a:rPr>
              <a:t>https://rstudio.com/resources/cheatsheets/</a:t>
            </a:r>
            <a:r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44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45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5" grpId="1" animBg="1" advAuto="0"/>
      <p:bldP spid="946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126968" y="4523963"/>
            <a:ext cx="13607025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33821" y="-38586"/>
            <a:ext cx="21156718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12980" y="5769396"/>
            <a:ext cx="12431958" cy="35488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nsultation &amp; Collaboration:…"/>
          <p:cNvSpPr txBox="1"/>
          <p:nvPr/>
        </p:nvSpPr>
        <p:spPr>
          <a:xfrm>
            <a:off x="1451323" y="6167120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Consultation &amp; Collaboration:</a:t>
            </a:r>
          </a:p>
          <a:p>
            <a:pPr marL="914171" lvl="1" indent="0"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Data science and bioinformatics analyses, e.g. big data, -omics analysis, machine learning.</a:t>
            </a:r>
          </a:p>
          <a:p>
            <a:pPr>
              <a:lnSpc>
                <a:spcPct val="12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Teaching; Courses &amp; Workshops, Seminars, etc.</a:t>
            </a:r>
          </a:p>
        </p:txBody>
      </p:sp>
      <p:sp>
        <p:nvSpPr>
          <p:cNvPr id="98" name="Thilde Terkelsen 1"/>
          <p:cNvSpPr txBox="1"/>
          <p:nvPr/>
        </p:nvSpPr>
        <p:spPr>
          <a:xfrm>
            <a:off x="13640501" y="4460589"/>
            <a:ext cx="28166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Thilde Terkelsen </a:t>
            </a:r>
            <a:r>
              <a:rPr baseline="31999"/>
              <a:t>1</a:t>
            </a:r>
          </a:p>
        </p:txBody>
      </p:sp>
      <p:pic>
        <p:nvPicPr>
          <p:cNvPr id="99" name="14196896.jpg" descr="14196896.jpg"/>
          <p:cNvPicPr>
            <a:picLocks noChangeAspect="1"/>
          </p:cNvPicPr>
          <p:nvPr/>
        </p:nvPicPr>
        <p:blipFill>
          <a:blip r:embed="rId4"/>
          <a:srcRect l="1507" t="615" r="656" b="1552"/>
          <a:stretch>
            <a:fillRect/>
          </a:stretch>
        </p:blipFill>
        <p:spPr>
          <a:xfrm>
            <a:off x="13671286" y="174117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0" name="1. Center for Health Data Science (HeaDS) - https://heads.ku.dk/…"/>
          <p:cNvSpPr txBox="1"/>
          <p:nvPr/>
        </p:nvSpPr>
        <p:spPr>
          <a:xfrm>
            <a:off x="1376010" y="3751625"/>
            <a:ext cx="11106644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1. Center for Health Data Science (</a:t>
            </a:r>
            <a:r>
              <a:rPr dirty="0" err="1"/>
              <a:t>HeaDS</a:t>
            </a:r>
            <a:r>
              <a:rPr dirty="0"/>
              <a:t>) </a:t>
            </a:r>
            <a:r>
              <a:rPr dirty="0">
                <a:solidFill>
                  <a:schemeClr val="bg1"/>
                </a:solidFill>
              </a:rPr>
              <a:t>- </a:t>
            </a: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rgbClr val="0000FF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SUND Center, which includes a KU data lab</a:t>
            </a:r>
          </a:p>
        </p:txBody>
      </p:sp>
      <p:sp>
        <p:nvSpPr>
          <p:cNvPr id="101" name="Tugce Karaderi 1"/>
          <p:cNvSpPr txBox="1"/>
          <p:nvPr/>
        </p:nvSpPr>
        <p:spPr>
          <a:xfrm>
            <a:off x="13679558" y="8103219"/>
            <a:ext cx="25969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Tugce Karaderi </a:t>
            </a:r>
            <a:r>
              <a:rPr baseline="31999"/>
              <a:t>1</a:t>
            </a:r>
          </a:p>
        </p:txBody>
      </p:sp>
      <p:sp>
        <p:nvSpPr>
          <p:cNvPr id="102" name="Diana Andrejeva 1"/>
          <p:cNvSpPr txBox="1"/>
          <p:nvPr/>
        </p:nvSpPr>
        <p:spPr>
          <a:xfrm>
            <a:off x="17532753" y="4460589"/>
            <a:ext cx="2868365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Diana Andrejeva </a:t>
            </a:r>
            <a:r>
              <a:rPr baseline="31999"/>
              <a:t>1</a:t>
            </a:r>
          </a:p>
        </p:txBody>
      </p:sp>
      <p:sp>
        <p:nvSpPr>
          <p:cNvPr id="103" name="Adrija Kalvisa 2"/>
          <p:cNvSpPr txBox="1"/>
          <p:nvPr/>
        </p:nvSpPr>
        <p:spPr>
          <a:xfrm>
            <a:off x="17742244" y="12467821"/>
            <a:ext cx="2468576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t>Adrija Kalvisa </a:t>
            </a:r>
            <a:r>
              <a:rPr baseline="31999"/>
              <a:t>2</a:t>
            </a:r>
            <a:r>
              <a:rPr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4" name="2. ReNEW NNF Center for Stem Cell Medicine…"/>
          <p:cNvSpPr txBox="1"/>
          <p:nvPr/>
        </p:nvSpPr>
        <p:spPr>
          <a:xfrm>
            <a:off x="1334288" y="9636260"/>
            <a:ext cx="11685891" cy="333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2. </a:t>
            </a:r>
            <a:r>
              <a:rPr dirty="0" err="1"/>
              <a:t>ReNEW</a:t>
            </a:r>
            <a:r>
              <a:rPr dirty="0"/>
              <a:t> NNF Center for Stem Cell Medicine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3. Data Science Laboratory (DSL) </a:t>
            </a:r>
            <a:r>
              <a:rPr dirty="0">
                <a:solidFill>
                  <a:schemeClr val="bg1"/>
                </a:solidFill>
              </a:rPr>
              <a:t>- </a:t>
            </a:r>
            <a:r>
              <a:rPr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https://datalab.science.ku.dk/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Dep. of Math and Computer Science, Faculty of SCIENCE</a:t>
            </a:r>
          </a:p>
          <a:p>
            <a:pPr lvl="1">
              <a:defRPr sz="3000" i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Bo </a:t>
            </a:r>
            <a:r>
              <a:rPr dirty="0" err="1"/>
              <a:t>Markussen</a:t>
            </a:r>
            <a:r>
              <a:rPr dirty="0"/>
              <a:t> </a:t>
            </a:r>
            <a:r>
              <a:rPr i="0" dirty="0"/>
              <a:t>&amp;</a:t>
            </a:r>
            <a:r>
              <a:rPr dirty="0"/>
              <a:t> </a:t>
            </a:r>
            <a:r>
              <a:rPr dirty="0" err="1"/>
              <a:t>Helle</a:t>
            </a:r>
            <a:r>
              <a:rPr dirty="0"/>
              <a:t> </a:t>
            </a:r>
            <a:r>
              <a:rPr dirty="0" err="1"/>
              <a:t>Sørensen</a:t>
            </a:r>
            <a:endParaRPr dirty="0"/>
          </a:p>
        </p:txBody>
      </p:sp>
      <p:sp>
        <p:nvSpPr>
          <p:cNvPr id="105" name="Circle"/>
          <p:cNvSpPr/>
          <p:nvPr/>
        </p:nvSpPr>
        <p:spPr>
          <a:xfrm>
            <a:off x="13679661" y="52596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" name="Henrike Zschach 1"/>
          <p:cNvSpPr txBox="1"/>
          <p:nvPr/>
        </p:nvSpPr>
        <p:spPr>
          <a:xfrm>
            <a:off x="17544101" y="8103219"/>
            <a:ext cx="2845669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Henrike Zschach </a:t>
            </a:r>
            <a:r>
              <a:rPr baseline="31999"/>
              <a:t>1</a:t>
            </a:r>
          </a:p>
        </p:txBody>
      </p:sp>
      <p:sp>
        <p:nvSpPr>
          <p:cNvPr id="107" name="Circle"/>
          <p:cNvSpPr/>
          <p:nvPr/>
        </p:nvSpPr>
        <p:spPr>
          <a:xfrm>
            <a:off x="17589500" y="52466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8" name="1"/>
          <p:cNvSpPr txBox="1"/>
          <p:nvPr/>
        </p:nvSpPr>
        <p:spPr>
          <a:xfrm>
            <a:off x="367608" y="13002347"/>
            <a:ext cx="3629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09" name="Image" descr="Image"/>
          <p:cNvPicPr>
            <a:picLocks noChangeAspect="1"/>
          </p:cNvPicPr>
          <p:nvPr/>
        </p:nvPicPr>
        <p:blipFill>
          <a:blip r:embed="rId7"/>
          <a:srcRect l="25187" t="2070" r="25678" b="49184"/>
          <a:stretch>
            <a:fillRect/>
          </a:stretch>
        </p:blipFill>
        <p:spPr>
          <a:xfrm>
            <a:off x="13679558" y="5264250"/>
            <a:ext cx="2540206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2" name="Group"/>
          <p:cNvGrpSpPr/>
          <p:nvPr/>
        </p:nvGrpSpPr>
        <p:grpSpPr>
          <a:xfrm>
            <a:off x="17591563" y="1733364"/>
            <a:ext cx="2540001" cy="2530500"/>
            <a:chOff x="4125" y="-15664"/>
            <a:chExt cx="2540000" cy="2530498"/>
          </a:xfrm>
        </p:grpSpPr>
        <p:sp>
          <p:nvSpPr>
            <p:cNvPr id="110" name="Oval"/>
            <p:cNvSpPr/>
            <p:nvPr/>
          </p:nvSpPr>
          <p:spPr>
            <a:xfrm>
              <a:off x="4125" y="-15665"/>
              <a:ext cx="2540001" cy="2527350"/>
            </a:xfrm>
            <a:prstGeom prst="ellipse">
              <a:avLst/>
            </a:prstGeom>
            <a:solidFill>
              <a:srgbClr val="C1C3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11" name="Google Shape;376;p8" descr="Google Shape;376;p8"/>
            <p:cNvPicPr>
              <a:picLocks/>
            </p:cNvPicPr>
            <p:nvPr/>
          </p:nvPicPr>
          <p:blipFill>
            <a:blip r:embed="rId8"/>
            <a:srcRect t="560" r="7" b="5820"/>
            <a:stretch>
              <a:fillRect/>
            </a:stretch>
          </p:blipFill>
          <p:spPr>
            <a:xfrm>
              <a:off x="293482" y="-12701"/>
              <a:ext cx="2052447" cy="252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extrusionOk="0">
                  <a:moveTo>
                    <a:pt x="10278" y="0"/>
                  </a:moveTo>
                  <a:cubicBezTo>
                    <a:pt x="6858" y="0"/>
                    <a:pt x="3436" y="1007"/>
                    <a:pt x="827" y="3017"/>
                  </a:cubicBezTo>
                  <a:cubicBezTo>
                    <a:pt x="532" y="3244"/>
                    <a:pt x="262" y="3480"/>
                    <a:pt x="0" y="3722"/>
                  </a:cubicBezTo>
                  <a:lnTo>
                    <a:pt x="0" y="16871"/>
                  </a:lnTo>
                  <a:cubicBezTo>
                    <a:pt x="262" y="17113"/>
                    <a:pt x="532" y="17352"/>
                    <a:pt x="827" y="17579"/>
                  </a:cubicBezTo>
                  <a:cubicBezTo>
                    <a:pt x="6046" y="21600"/>
                    <a:pt x="14510" y="21600"/>
                    <a:pt x="19729" y="17579"/>
                  </a:cubicBezTo>
                  <a:cubicBezTo>
                    <a:pt x="20458" y="17017"/>
                    <a:pt x="21074" y="16401"/>
                    <a:pt x="21600" y="15755"/>
                  </a:cubicBezTo>
                  <a:lnTo>
                    <a:pt x="21600" y="4838"/>
                  </a:lnTo>
                  <a:cubicBezTo>
                    <a:pt x="21074" y="4192"/>
                    <a:pt x="20458" y="3579"/>
                    <a:pt x="19729" y="3017"/>
                  </a:cubicBezTo>
                  <a:cubicBezTo>
                    <a:pt x="17119" y="1007"/>
                    <a:pt x="13698" y="0"/>
                    <a:pt x="1027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13" name="linkedinphotoscaled.jpg" descr="linkedinphotoscaled.jpg"/>
          <p:cNvPicPr>
            <a:picLocks noChangeAspect="1"/>
          </p:cNvPicPr>
          <p:nvPr/>
        </p:nvPicPr>
        <p:blipFill>
          <a:blip r:embed="rId9"/>
          <a:srcRect l="8" b="183"/>
          <a:stretch>
            <a:fillRect/>
          </a:stretch>
        </p:blipFill>
        <p:spPr>
          <a:xfrm>
            <a:off x="17867113" y="5408121"/>
            <a:ext cx="1984595" cy="2393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extrusionOk="0">
                <a:moveTo>
                  <a:pt x="4077" y="0"/>
                </a:moveTo>
                <a:cubicBezTo>
                  <a:pt x="2940" y="486"/>
                  <a:pt x="1867" y="1097"/>
                  <a:pt x="903" y="1845"/>
                </a:cubicBezTo>
                <a:cubicBezTo>
                  <a:pt x="581" y="2095"/>
                  <a:pt x="284" y="2355"/>
                  <a:pt x="0" y="2621"/>
                </a:cubicBezTo>
                <a:lnTo>
                  <a:pt x="0" y="16546"/>
                </a:lnTo>
                <a:cubicBezTo>
                  <a:pt x="284" y="16812"/>
                  <a:pt x="581" y="17076"/>
                  <a:pt x="903" y="17325"/>
                </a:cubicBezTo>
                <a:cubicBezTo>
                  <a:pt x="6407" y="21600"/>
                  <a:pt x="15331" y="21600"/>
                  <a:pt x="20836" y="17325"/>
                </a:cubicBezTo>
                <a:cubicBezTo>
                  <a:pt x="21108" y="17114"/>
                  <a:pt x="21355" y="16889"/>
                  <a:pt x="21600" y="16665"/>
                </a:cubicBezTo>
                <a:lnTo>
                  <a:pt x="21600" y="2502"/>
                </a:lnTo>
                <a:cubicBezTo>
                  <a:pt x="21355" y="2279"/>
                  <a:pt x="21108" y="2056"/>
                  <a:pt x="20836" y="1845"/>
                </a:cubicBezTo>
                <a:cubicBezTo>
                  <a:pt x="19871" y="1097"/>
                  <a:pt x="18798" y="486"/>
                  <a:pt x="17661" y="0"/>
                </a:cubicBezTo>
                <a:lnTo>
                  <a:pt x="407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14" name="Image" descr="Image"/>
          <p:cNvPicPr>
            <a:picLocks noChangeAspect="1"/>
          </p:cNvPicPr>
          <p:nvPr/>
        </p:nvPicPr>
        <p:blipFill>
          <a:blip r:embed="rId10"/>
          <a:srcRect l="6" t="238" r="482" b="238"/>
          <a:stretch>
            <a:fillRect/>
          </a:stretch>
        </p:blipFill>
        <p:spPr>
          <a:xfrm>
            <a:off x="17594469" y="9638830"/>
            <a:ext cx="2530062" cy="2530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extrusionOk="0">
                <a:moveTo>
                  <a:pt x="10296" y="0"/>
                </a:moveTo>
                <a:cubicBezTo>
                  <a:pt x="7659" y="0"/>
                  <a:pt x="5022" y="1006"/>
                  <a:pt x="3011" y="3017"/>
                </a:cubicBezTo>
                <a:cubicBezTo>
                  <a:pt x="1033" y="4994"/>
                  <a:pt x="33" y="7574"/>
                  <a:pt x="0" y="10165"/>
                </a:cubicBezTo>
                <a:lnTo>
                  <a:pt x="0" y="10430"/>
                </a:lnTo>
                <a:cubicBezTo>
                  <a:pt x="33" y="13021"/>
                  <a:pt x="1033" y="15602"/>
                  <a:pt x="3011" y="17579"/>
                </a:cubicBezTo>
                <a:cubicBezTo>
                  <a:pt x="7034" y="21600"/>
                  <a:pt x="13554" y="21600"/>
                  <a:pt x="17577" y="17579"/>
                </a:cubicBezTo>
                <a:cubicBezTo>
                  <a:pt x="21600" y="13557"/>
                  <a:pt x="21600" y="7038"/>
                  <a:pt x="17577" y="3017"/>
                </a:cubicBezTo>
                <a:cubicBezTo>
                  <a:pt x="15566" y="1006"/>
                  <a:pt x="12932" y="0"/>
                  <a:pt x="10296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2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9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50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51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60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3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8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9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7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996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61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9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0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991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2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3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994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995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6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997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3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3C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1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2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3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4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05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8" name="1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2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3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7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4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15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6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8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9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20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9" name="Group"/>
          <p:cNvGrpSpPr/>
          <p:nvPr/>
        </p:nvGrpSpPr>
        <p:grpSpPr>
          <a:xfrm>
            <a:off x="15660095" y="978897"/>
            <a:ext cx="7912474" cy="11758206"/>
            <a:chOff x="-76834" y="0"/>
            <a:chExt cx="7912473" cy="11758204"/>
          </a:xfrm>
        </p:grpSpPr>
        <p:pic>
          <p:nvPicPr>
            <p:cNvPr id="1021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2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5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6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5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7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8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9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0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2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3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4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5" name="VISUALIZATION"/>
            <p:cNvSpPr txBox="1"/>
            <p:nvPr/>
          </p:nvSpPr>
          <p:spPr>
            <a:xfrm>
              <a:off x="-71973" y="10795496"/>
              <a:ext cx="2799369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VISUALIZATION</a:t>
              </a:r>
            </a:p>
          </p:txBody>
        </p:sp>
        <p:sp>
          <p:nvSpPr>
            <p:cNvPr id="1046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7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8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50" name="1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6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3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4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55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7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9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0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4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61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2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3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5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6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71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7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8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9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70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2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3" name="Group"/>
          <p:cNvGrpSpPr/>
          <p:nvPr/>
        </p:nvGrpSpPr>
        <p:grpSpPr>
          <a:xfrm>
            <a:off x="8986140" y="7816026"/>
            <a:ext cx="5466460" cy="4469430"/>
            <a:chOff x="0" y="0"/>
            <a:chExt cx="5466459" cy="4469429"/>
          </a:xfrm>
        </p:grpSpPr>
        <p:sp>
          <p:nvSpPr>
            <p:cNvPr id="1073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76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7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8" name="Rounded Rectangle"/>
            <p:cNvSpPr/>
            <p:nvPr/>
          </p:nvSpPr>
          <p:spPr>
            <a:xfrm>
              <a:off x="0" y="0"/>
              <a:ext cx="463743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9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80" name="CONSIDERATIONSS"/>
            <p:cNvSpPr txBox="1"/>
            <p:nvPr/>
          </p:nvSpPr>
          <p:spPr>
            <a:xfrm>
              <a:off x="863300" y="135860"/>
              <a:ext cx="350309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CONSIDERATIONSS</a:t>
              </a:r>
            </a:p>
          </p:txBody>
        </p:sp>
        <p:sp>
          <p:nvSpPr>
            <p:cNvPr id="1081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2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096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4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5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6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7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8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9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90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1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2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3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4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5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7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100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4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5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101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2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3" name="1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2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6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7" name="Rectangle"/>
          <p:cNvSpPr/>
          <p:nvPr/>
        </p:nvSpPr>
        <p:spPr>
          <a:xfrm>
            <a:off x="-98444" y="143"/>
            <a:ext cx="24568188" cy="33944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21" name="Group"/>
          <p:cNvGrpSpPr/>
          <p:nvPr/>
        </p:nvGrpSpPr>
        <p:grpSpPr>
          <a:xfrm>
            <a:off x="8040568" y="687400"/>
            <a:ext cx="8290163" cy="2926158"/>
            <a:chOff x="0" y="0"/>
            <a:chExt cx="8290162" cy="2926157"/>
          </a:xfrm>
        </p:grpSpPr>
        <p:sp>
          <p:nvSpPr>
            <p:cNvPr id="1118" name="TIDYVERSE CHEAT SHEET…"/>
            <p:cNvSpPr txBox="1"/>
            <p:nvPr/>
          </p:nvSpPr>
          <p:spPr>
            <a:xfrm>
              <a:off x="-1" y="629934"/>
              <a:ext cx="8290163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t>readr, tidyr, dplyr, …</a:t>
              </a:r>
            </a:p>
          </p:txBody>
        </p:sp>
        <p:sp>
          <p:nvSpPr>
            <p:cNvPr id="1119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20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2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3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24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5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6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7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28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/>
              <a:t>mutate(new_name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sz="23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sz="2400" b="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sz="2300" b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 b="0"/>
              <a:t>Any arithmetic or logical operations, </a:t>
            </a:r>
            <a:r>
              <a:rPr sz="2400" b="0"/>
              <a:t>between(), near()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29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30" name="2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6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3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4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5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91" name="Group"/>
          <p:cNvGrpSpPr/>
          <p:nvPr/>
        </p:nvGrpSpPr>
        <p:grpSpPr>
          <a:xfrm>
            <a:off x="1346026" y="3357111"/>
            <a:ext cx="13194020" cy="7531377"/>
            <a:chOff x="0" y="12699"/>
            <a:chExt cx="13194018" cy="7531375"/>
          </a:xfrm>
        </p:grpSpPr>
        <p:grpSp>
          <p:nvGrpSpPr>
            <p:cNvPr id="1144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7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2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3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0" name="Group"/>
            <p:cNvGrpSpPr/>
            <p:nvPr/>
          </p:nvGrpSpPr>
          <p:grpSpPr>
            <a:xfrm>
              <a:off x="2700815" y="12699"/>
              <a:ext cx="10493204" cy="7531377"/>
              <a:chOff x="0" y="12699"/>
              <a:chExt cx="10493203" cy="7531376"/>
            </a:xfrm>
          </p:grpSpPr>
          <p:sp>
            <p:nvSpPr>
              <p:cNvPr id="1145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3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4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5" name="2"/>
              <p:cNvSpPr txBox="1"/>
              <p:nvPr/>
            </p:nvSpPr>
            <p:spPr>
              <a:xfrm>
                <a:off x="9388430" y="17659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176" name="3"/>
              <p:cNvSpPr txBox="1"/>
              <p:nvPr/>
            </p:nvSpPr>
            <p:spPr>
              <a:xfrm>
                <a:off x="4934286" y="31635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77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78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79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90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81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5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6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7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8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9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2" name="2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98" name="Group"/>
          <p:cNvGrpSpPr/>
          <p:nvPr/>
        </p:nvGrpSpPr>
        <p:grpSpPr>
          <a:xfrm>
            <a:off x="8509365" y="1528233"/>
            <a:ext cx="11670592" cy="3450578"/>
            <a:chOff x="0" y="25400"/>
            <a:chExt cx="11670591" cy="3450576"/>
          </a:xfrm>
        </p:grpSpPr>
        <p:sp>
          <p:nvSpPr>
            <p:cNvPr id="1195" name="REPRODUCIBILITY IN R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 IN R</a:t>
              </a:r>
            </a:p>
          </p:txBody>
        </p:sp>
        <p:sp>
          <p:nvSpPr>
            <p:cNvPr id="1196" name="https://github.com/aaronpeikert/reproducible-research"/>
            <p:cNvSpPr txBox="1"/>
            <p:nvPr/>
          </p:nvSpPr>
          <p:spPr>
            <a:xfrm>
              <a:off x="2127580" y="2540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https://github.com/aaronpeikert/reproducible-research</a:t>
              </a:r>
            </a:p>
          </p:txBody>
        </p:sp>
        <p:sp>
          <p:nvSpPr>
            <p:cNvPr id="1197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16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199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REPRODUCIBLE ANALYSIS</a:t>
              </a:r>
            </a:p>
          </p:txBody>
        </p:sp>
        <p:sp>
          <p:nvSpPr>
            <p:cNvPr id="1200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Required for publication in journals</a:t>
              </a:r>
            </a:p>
          </p:txBody>
        </p:sp>
        <p:grpSp>
          <p:nvGrpSpPr>
            <p:cNvPr id="1208" name="Group"/>
            <p:cNvGrpSpPr/>
            <p:nvPr/>
          </p:nvGrpSpPr>
          <p:grpSpPr>
            <a:xfrm>
              <a:off x="28366" y="1082405"/>
              <a:ext cx="1326000" cy="5838883"/>
              <a:chOff x="0" y="-50799"/>
              <a:chExt cx="1325999" cy="5838882"/>
            </a:xfrm>
          </p:grpSpPr>
          <p:sp>
            <p:nvSpPr>
              <p:cNvPr id="1201" name="Oval 33"/>
              <p:cNvSpPr/>
              <p:nvPr/>
            </p:nvSpPr>
            <p:spPr>
              <a:xfrm>
                <a:off x="434671" y="15999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2" name="Oval 34"/>
              <p:cNvSpPr/>
              <p:nvPr/>
            </p:nvSpPr>
            <p:spPr>
              <a:xfrm>
                <a:off x="435897" y="3250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3" name="Oval 35"/>
              <p:cNvSpPr/>
              <p:nvPr/>
            </p:nvSpPr>
            <p:spPr>
              <a:xfrm>
                <a:off x="0" y="-5080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4" name="Freeform 40"/>
              <p:cNvSpPr/>
              <p:nvPr/>
            </p:nvSpPr>
            <p:spPr>
              <a:xfrm>
                <a:off x="601886" y="4192877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5" name="Oval 34"/>
              <p:cNvSpPr/>
              <p:nvPr/>
            </p:nvSpPr>
            <p:spPr>
              <a:xfrm>
                <a:off x="0" y="4901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6" name="Freeform 40"/>
              <p:cNvSpPr/>
              <p:nvPr/>
            </p:nvSpPr>
            <p:spPr>
              <a:xfrm rot="10800000" flipH="1">
                <a:off x="601886" y="8804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7" name="Freeform 40"/>
              <p:cNvSpPr/>
              <p:nvPr/>
            </p:nvSpPr>
            <p:spPr>
              <a:xfrm rot="20460000">
                <a:off x="826252" y="25309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09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Perform an analysis multiple times </a:t>
              </a:r>
            </a:p>
          </p:txBody>
        </p:sp>
        <p:sp>
          <p:nvSpPr>
            <p:cNvPr id="1210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code with collaborators  </a:t>
              </a:r>
            </a:p>
          </p:txBody>
        </p:sp>
        <p:sp>
          <p:nvSpPr>
            <p:cNvPr id="1211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Salvage older code in case of mistakes</a:t>
              </a:r>
            </a:p>
          </p:txBody>
        </p:sp>
        <p:sp>
          <p:nvSpPr>
            <p:cNvPr id="1212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3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4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5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217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42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218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9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0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1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2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3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GITHUB</a:t>
              </a:r>
            </a:p>
          </p:txBody>
        </p:sp>
        <p:sp>
          <p:nvSpPr>
            <p:cNvPr id="1224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DOCKER</a:t>
              </a:r>
            </a:p>
          </p:txBody>
        </p:sp>
        <p:sp>
          <p:nvSpPr>
            <p:cNvPr id="1225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COMMENTED SCRIPT</a:t>
              </a:r>
            </a:p>
          </p:txBody>
        </p:sp>
        <p:sp>
          <p:nvSpPr>
            <p:cNvPr id="1226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227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  <p:sp>
          <p:nvSpPr>
            <p:cNvPr id="1228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Recall your own code</a:t>
              </a:r>
            </a:p>
          </p:txBody>
        </p:sp>
        <p:sp>
          <p:nvSpPr>
            <p:cNvPr id="1229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0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1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2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3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Flexible report making</a:t>
              </a:r>
            </a:p>
          </p:txBody>
        </p:sp>
        <p:sp>
          <p:nvSpPr>
            <p:cNvPr id="1234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&amp; version control</a:t>
              </a:r>
            </a:p>
          </p:txBody>
        </p:sp>
        <p:sp>
          <p:nvSpPr>
            <p:cNvPr id="1235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environment control</a:t>
              </a:r>
            </a:p>
          </p:txBody>
        </p:sp>
        <p:sp>
          <p:nvSpPr>
            <p:cNvPr id="1236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45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238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9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0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1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43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44" name="2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6" grpId="2" animBg="1" advAuto="0"/>
      <p:bldP spid="1242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51" name="Group"/>
          <p:cNvGrpSpPr/>
          <p:nvPr/>
        </p:nvGrpSpPr>
        <p:grpSpPr>
          <a:xfrm>
            <a:off x="16422226" y="5698281"/>
            <a:ext cx="7547583" cy="4432404"/>
            <a:chOff x="0" y="0"/>
            <a:chExt cx="7547581" cy="4432402"/>
          </a:xfrm>
        </p:grpSpPr>
        <p:sp>
          <p:nvSpPr>
            <p:cNvPr id="1248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SCRIPT &amp; RMARKDOWN</a:t>
              </a:r>
            </a:p>
          </p:txBody>
        </p:sp>
        <p:sp>
          <p:nvSpPr>
            <p:cNvPr id="1249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250" name="Line"/>
            <p:cNvSpPr/>
            <p:nvPr/>
          </p:nvSpPr>
          <p:spPr>
            <a:xfrm>
              <a:off x="0" y="226568"/>
              <a:ext cx="1063115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62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252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2"/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253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/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254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5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6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7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258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9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0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261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1263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77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266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264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5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67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.Rmd SCRIPT</a:t>
              </a:r>
            </a:p>
          </p:txBody>
        </p:sp>
        <p:sp>
          <p:nvSpPr>
            <p:cNvPr id="1268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9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0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1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272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73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  <p:sp>
          <p:nvSpPr>
            <p:cNvPr id="1274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275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6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91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280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278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9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81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 SCRIPT</a:t>
              </a:r>
            </a:p>
          </p:txBody>
        </p:sp>
        <p:sp>
          <p:nvSpPr>
            <p:cNvPr id="1282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3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4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5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286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87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8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9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290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</p:grpSp>
      <p:sp>
        <p:nvSpPr>
          <p:cNvPr id="1292" name="2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7" grpId="2" animBg="1" advAuto="0"/>
      <p:bldP spid="1291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295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grpSp>
        <p:nvGrpSpPr>
          <p:cNvPr id="1300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296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7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98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3"/>
            <a:srcRect t="301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9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04" name="Group"/>
          <p:cNvGrpSpPr/>
          <p:nvPr/>
        </p:nvGrpSpPr>
        <p:grpSpPr>
          <a:xfrm>
            <a:off x="1985798" y="854335"/>
            <a:ext cx="9486170" cy="3476188"/>
            <a:chOff x="0" y="-210"/>
            <a:chExt cx="9486169" cy="3476187"/>
          </a:xfrm>
        </p:grpSpPr>
        <p:sp>
          <p:nvSpPr>
            <p:cNvPr id="1301" name="RMARKDOWN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302" name="https://www.markdowntutorial.com/"/>
            <p:cNvSpPr txBox="1"/>
            <p:nvPr/>
          </p:nvSpPr>
          <p:spPr>
            <a:xfrm>
              <a:off x="1331713" y="-211"/>
              <a:ext cx="6471696" cy="436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303" name="Line"/>
            <p:cNvSpPr/>
            <p:nvPr/>
          </p:nvSpPr>
          <p:spPr>
            <a:xfrm>
              <a:off x="111502" y="218268"/>
              <a:ext cx="87311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05" name="Rounded Rectangle"/>
          <p:cNvSpPr/>
          <p:nvPr/>
        </p:nvSpPr>
        <p:spPr>
          <a:xfrm>
            <a:off x="4832350" y="3720771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06" name="2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09" name="Group"/>
          <p:cNvGrpSpPr/>
          <p:nvPr/>
        </p:nvGrpSpPr>
        <p:grpSpPr>
          <a:xfrm>
            <a:off x="10749115" y="1759541"/>
            <a:ext cx="4054572" cy="1373519"/>
            <a:chOff x="0" y="0"/>
            <a:chExt cx="4054571" cy="1373517"/>
          </a:xfrm>
        </p:grpSpPr>
        <p:sp>
          <p:nvSpPr>
            <p:cNvPr id="1310" name="Connection Line"/>
            <p:cNvSpPr/>
            <p:nvPr/>
          </p:nvSpPr>
          <p:spPr>
            <a:xfrm>
              <a:off x="0" y="-1"/>
              <a:ext cx="3987921" cy="130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0" y="15795"/>
                  </a:moveTo>
                  <a:cubicBezTo>
                    <a:pt x="2146" y="-5399"/>
                    <a:pt x="9346" y="-5264"/>
                    <a:pt x="21600" y="16201"/>
                  </a:cubicBezTo>
                </a:path>
              </a:pathLst>
            </a:custGeom>
            <a:noFill/>
            <a:ln w="571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dirty="0"/>
            </a:p>
          </p:txBody>
        </p:sp>
        <p:sp>
          <p:nvSpPr>
            <p:cNvPr id="1311" name="Connection Line"/>
            <p:cNvSpPr/>
            <p:nvPr/>
          </p:nvSpPr>
          <p:spPr>
            <a:xfrm>
              <a:off x="3428906" y="776130"/>
              <a:ext cx="625666" cy="597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39" h="17319" extrusionOk="0">
                  <a:moveTo>
                    <a:pt x="10565" y="0"/>
                  </a:moveTo>
                  <a:cubicBezTo>
                    <a:pt x="21600" y="17222"/>
                    <a:pt x="18078" y="21600"/>
                    <a:pt x="0" y="13134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5" name="2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19" name="Group"/>
          <p:cNvGrpSpPr/>
          <p:nvPr/>
        </p:nvGrpSpPr>
        <p:grpSpPr>
          <a:xfrm>
            <a:off x="7296486" y="1119252"/>
            <a:ext cx="10309241" cy="2311737"/>
            <a:chOff x="88391" y="0"/>
            <a:chExt cx="10309239" cy="2311735"/>
          </a:xfrm>
        </p:grpSpPr>
        <p:sp>
          <p:nvSpPr>
            <p:cNvPr id="1316" name="RMARKDOWN CHEAT SHEET"/>
            <p:cNvSpPr txBox="1"/>
            <p:nvPr/>
          </p:nvSpPr>
          <p:spPr>
            <a:xfrm>
              <a:off x="1447799" y="1194407"/>
              <a:ext cx="7520027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 CHEAT SHEET </a:t>
              </a:r>
            </a:p>
          </p:txBody>
        </p:sp>
        <p:sp>
          <p:nvSpPr>
            <p:cNvPr id="1317" name="https://rstudio.com/wp-content/uploads/2016/03/rmarkdown-cheatsheet-2.0.pdf"/>
            <p:cNvSpPr txBox="1"/>
            <p:nvPr/>
          </p:nvSpPr>
          <p:spPr>
            <a:xfrm>
              <a:off x="1686609" y="-1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https://rstudio.com/wp-content/uploads/2016/03/rmarkdown-cheatsheet-2.0.pdf</a:t>
              </a:r>
            </a:p>
          </p:txBody>
        </p:sp>
        <p:sp>
          <p:nvSpPr>
            <p:cNvPr id="1318" name="Line"/>
            <p:cNvSpPr/>
            <p:nvPr/>
          </p:nvSpPr>
          <p:spPr>
            <a:xfrm>
              <a:off x="88391" y="173029"/>
              <a:ext cx="135184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20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2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3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4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5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Begin .Rmd:</a:t>
            </a:r>
          </a:p>
        </p:txBody>
      </p:sp>
      <p:sp>
        <p:nvSpPr>
          <p:cNvPr id="1326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7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328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Figure Options:</a:t>
            </a:r>
          </a:p>
        </p:txBody>
      </p:sp>
      <p:sp>
        <p:nvSpPr>
          <p:cNvPr id="1329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Options:</a:t>
            </a:r>
          </a:p>
        </p:txBody>
      </p:sp>
      <p:sp>
        <p:nvSpPr>
          <p:cNvPr id="1330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Header:</a:t>
            </a:r>
          </a:p>
        </p:txBody>
      </p:sp>
      <p:sp>
        <p:nvSpPr>
          <p:cNvPr id="1331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3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4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5" name="GETTING…"/>
          <p:cNvSpPr txBox="1"/>
          <p:nvPr/>
        </p:nvSpPr>
        <p:spPr>
          <a:xfrm>
            <a:off x="21021343" y="5301987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1336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7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8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Global Option:</a:t>
            </a:r>
          </a:p>
        </p:txBody>
      </p:sp>
      <p:sp>
        <p:nvSpPr>
          <p:cNvPr id="1339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0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341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342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3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344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345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  <p:sp>
        <p:nvSpPr>
          <p:cNvPr id="1346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Lists:</a:t>
            </a:r>
          </a:p>
        </p:txBody>
      </p:sp>
      <p:sp>
        <p:nvSpPr>
          <p:cNvPr id="1347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1348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9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55" name="Group"/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2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3" name="R MARKDOWN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MARKDOWN</a:t>
              </a:r>
            </a:p>
          </p:txBody>
        </p:sp>
        <p:sp>
          <p:nvSpPr>
            <p:cNvPr id="1354" name="Line"/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01" name="Group"/>
          <p:cNvGrpSpPr/>
          <p:nvPr/>
        </p:nvGrpSpPr>
        <p:grpSpPr>
          <a:xfrm>
            <a:off x="1193626" y="3620536"/>
            <a:ext cx="12985615" cy="7314333"/>
            <a:chOff x="0" y="0"/>
            <a:chExt cx="12985613" cy="7314332"/>
          </a:xfrm>
        </p:grpSpPr>
        <p:sp>
          <p:nvSpPr>
            <p:cNvPr id="1356" name="Line 18"/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9"/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14"/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7"/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28"/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29"/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Oval 10"/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15"/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Freeform 20"/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3"/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34"/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35"/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Oval 8"/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13"/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Freeform 19"/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0"/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Oval 31"/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32"/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Freeform 17"/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7"/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12"/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4"/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25"/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26"/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Oval 6"/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Oval 11"/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Freeform 16"/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3" name="Freeform 21"/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4" name="1"/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385" name="2"/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386" name="3"/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387" name="4"/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388" name="5"/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389" name="Oval 23"/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0" name="Freeform 395"/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6"/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7"/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Freeform 398"/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4" name="Rectangle 399"/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5" name="Oval"/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6" name="Oval"/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7" name="R"/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8" name="Studio"/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9" name="Oval 25"/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400" name="Oval 29"/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2" name="R markdown…"/>
          <p:cNvSpPr txBox="1"/>
          <p:nvPr/>
        </p:nvSpPr>
        <p:spPr>
          <a:xfrm>
            <a:off x="13065388" y="8175858"/>
            <a:ext cx="2236283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Tables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Plots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1403" name="Oval 23"/>
          <p:cNvSpPr/>
          <p:nvPr/>
        </p:nvSpPr>
        <p:spPr>
          <a:xfrm>
            <a:off x="13718453" y="8806758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4" name="Oval 23"/>
          <p:cNvSpPr/>
          <p:nvPr/>
        </p:nvSpPr>
        <p:spPr>
          <a:xfrm>
            <a:off x="13718453" y="9246532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5" name="Oval 23"/>
          <p:cNvSpPr/>
          <p:nvPr/>
        </p:nvSpPr>
        <p:spPr>
          <a:xfrm>
            <a:off x="13718453" y="9707760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6" name="Oval 23"/>
          <p:cNvSpPr/>
          <p:nvPr/>
        </p:nvSpPr>
        <p:spPr>
          <a:xfrm>
            <a:off x="13718453" y="10166973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7" name="Oval 23"/>
          <p:cNvSpPr/>
          <p:nvPr/>
        </p:nvSpPr>
        <p:spPr>
          <a:xfrm>
            <a:off x="13718453" y="10607137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8" name="Oval 23"/>
          <p:cNvSpPr/>
          <p:nvPr/>
        </p:nvSpPr>
        <p:spPr>
          <a:xfrm>
            <a:off x="12812520" y="8374958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9" name="2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20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2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4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2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25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7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8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9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 </a:t>
              </a:r>
              <a:r>
                <a:rPr dirty="0">
                  <a:solidFill>
                    <a:srgbClr val="374556"/>
                  </a:solidFill>
                </a:rPr>
                <a:t>(</a:t>
              </a:r>
              <a:r>
                <a:rPr u="sng" dirty="0">
                  <a:solidFill>
                    <a:srgbClr val="374556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https://cran.r-project.org/</a:t>
              </a:r>
              <a:r>
                <a:rPr dirty="0">
                  <a:solidFill>
                    <a:srgbClr val="374556"/>
                  </a:solidFill>
                </a:rPr>
                <a:t>)</a:t>
              </a:r>
            </a:p>
          </p:txBody>
        </p:sp>
        <p:sp>
          <p:nvSpPr>
            <p:cNvPr id="130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</a:t>
              </a:r>
              <a:r>
                <a:rPr dirty="0">
                  <a:solidFill>
                    <a:srgbClr val="374556"/>
                  </a:solidFill>
                </a:rPr>
                <a:t>R-studio (</a:t>
              </a:r>
              <a:r>
                <a:rPr u="sng" dirty="0">
                  <a:solidFill>
                    <a:srgbClr val="374556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http://www.rstudio.com/download</a:t>
              </a:r>
              <a:r>
                <a:rPr dirty="0">
                  <a:solidFill>
                    <a:srgbClr val="374556"/>
                  </a:solidFill>
                </a:rPr>
                <a:t>)</a:t>
              </a:r>
            </a:p>
          </p:txBody>
        </p:sp>
        <p:sp>
          <p:nvSpPr>
            <p:cNvPr id="131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solidFill>
                    <a:srgbClr val="374556"/>
                  </a:solidFill>
                </a:rPr>
                <a:t>Download the course material and place it somewhere you can find it again!</a:t>
              </a:r>
            </a:p>
            <a:p>
              <a:pPr>
                <a:defRPr sz="2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https://github.com/Center-for-Health-Data-Science/FromExceltoR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</p:grpSp>
      <p:pic>
        <p:nvPicPr>
          <p:cNvPr id="133" name="91on5Tt+MVL.jpg" descr="91on5Tt+MVL.jpg"/>
          <p:cNvPicPr>
            <a:picLocks noChangeAspect="1"/>
          </p:cNvPicPr>
          <p:nvPr/>
        </p:nvPicPr>
        <p:blipFill>
          <a:blip r:embed="rId6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4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6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7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38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</a:t>
            </a:r>
            <a:r>
              <a:rPr sz="2900"/>
              <a:t>wo days: 9.00-16.30. There will be coffee breaks, we promise</a:t>
            </a:r>
          </a:p>
        </p:txBody>
      </p:sp>
      <p:sp>
        <p:nvSpPr>
          <p:cNvPr id="139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(.R, .</a:t>
            </a:r>
            <a:r>
              <a:rPr dirty="0" err="1"/>
              <a:t>Rmd</a:t>
            </a:r>
            <a:r>
              <a:rPr dirty="0"/>
              <a:t>) &amp; exercises</a:t>
            </a:r>
          </a:p>
        </p:txBody>
      </p:sp>
      <p:sp>
        <p:nvSpPr>
          <p:cNvPr id="140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" name="2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5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2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413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4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6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5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7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418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9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420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6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7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8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31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9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0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2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3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4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4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6" name="Fig2.png" descr="Fig2.png"/>
            <p:cNvPicPr>
              <a:picLocks noChangeAspect="1"/>
            </p:cNvPicPr>
            <p:nvPr/>
          </p:nvPicPr>
          <p:blipFill>
            <a:blip r:embed="rId2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7" name="Fig2.png" descr="Fig2.png"/>
            <p:cNvPicPr>
              <a:picLocks/>
            </p:cNvPicPr>
            <p:nvPr/>
          </p:nvPicPr>
          <p:blipFill>
            <a:blip r:embed="rId3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4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4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41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2" name="Fig1.png" descr="Fig1.png"/>
            <p:cNvPicPr>
              <a:picLocks noChangeAspect="1"/>
            </p:cNvPicPr>
            <p:nvPr/>
          </p:nvPicPr>
          <p:blipFill>
            <a:blip r:embed="rId5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3" name="Fig2.png" descr="Fig2.png"/>
            <p:cNvPicPr>
              <a:picLocks noChangeAspect="1"/>
            </p:cNvPicPr>
            <p:nvPr/>
          </p:nvPicPr>
          <p:blipFill>
            <a:blip r:embed="rId6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5" name="2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51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448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449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0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452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460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453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59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454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5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6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7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58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468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461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67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462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466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463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4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5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475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469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74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470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1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2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73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482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476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1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477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8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9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480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489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483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8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484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5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6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87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494" name="Group"/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490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91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2" name="+ theme_minimal()"/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493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sp>
        <p:nvSpPr>
          <p:cNvPr id="1495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96" name="plot1.pdf" descr="plot1.pdf"/>
          <p:cNvPicPr>
            <a:picLocks/>
          </p:cNvPicPr>
          <p:nvPr/>
        </p:nvPicPr>
        <p:blipFill>
          <a:blip r:embed="rId3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7" name="plot2.pdf" descr="plot2.pdf"/>
          <p:cNvPicPr>
            <a:picLocks/>
          </p:cNvPicPr>
          <p:nvPr/>
        </p:nvPicPr>
        <p:blipFill>
          <a:blip r:embed="rId4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0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498" name="plot3.pdf" descr="plot3.pdf"/>
            <p:cNvPicPr>
              <a:picLocks/>
            </p:cNvPicPr>
            <p:nvPr/>
          </p:nvPicPr>
          <p:blipFill>
            <a:blip r:embed="rId5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9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03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501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2" name="plot5.pdf" descr="plot5.pdf"/>
            <p:cNvPicPr>
              <a:picLocks/>
            </p:cNvPicPr>
            <p:nvPr/>
          </p:nvPicPr>
          <p:blipFill>
            <a:blip r:embed="rId6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" grpId="1" animBg="1" advAuto="0"/>
      <p:bldP spid="1468" grpId="2" animBg="1" advAuto="0"/>
      <p:bldP spid="1475" grpId="3" animBg="1" advAuto="0"/>
      <p:bldP spid="1482" grpId="5" animBg="1" advAuto="0"/>
      <p:bldP spid="1489" grpId="7" animBg="1" advAuto="0"/>
      <p:bldP spid="1494" grpId="8" animBg="1" advAuto="0"/>
      <p:bldP spid="1497" grpId="4" animBg="1" advAuto="0"/>
      <p:bldP spid="1500" grpId="6" animBg="1" advAuto="0"/>
      <p:bldP spid="1503" grpId="9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09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13" name="Group"/>
          <p:cNvGrpSpPr/>
          <p:nvPr/>
        </p:nvGrpSpPr>
        <p:grpSpPr>
          <a:xfrm>
            <a:off x="7959784" y="1016314"/>
            <a:ext cx="9176350" cy="2407791"/>
            <a:chOff x="97444" y="0"/>
            <a:chExt cx="9176349" cy="2407789"/>
          </a:xfrm>
        </p:grpSpPr>
        <p:sp>
          <p:nvSpPr>
            <p:cNvPr id="1510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511" name="https://rstudio.com/wp-content/uploads/2016/11/ggplot2-cheatsheet-2.1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https://rstudio.com/wp-content/uploads/2016/11/ggplot2-cheatsheet-2.1.pdf</a:t>
              </a:r>
            </a:p>
          </p:txBody>
        </p:sp>
        <p:sp>
          <p:nvSpPr>
            <p:cNvPr id="1512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18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514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515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516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517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528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519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0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1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2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3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4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5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6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7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29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530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531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532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533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geom_point()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geom_line()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geom_boxplot()</a:t>
            </a:r>
          </a:p>
        </p:txBody>
      </p:sp>
      <p:sp>
        <p:nvSpPr>
          <p:cNvPr id="1534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geom_col()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geom_density()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geom_histogram()</a:t>
            </a:r>
          </a:p>
        </p:txBody>
      </p:sp>
      <p:sp>
        <p:nvSpPr>
          <p:cNvPr id="1535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Add Plot Type:</a:t>
            </a:r>
          </a:p>
        </p:txBody>
      </p:sp>
      <p:sp>
        <p:nvSpPr>
          <p:cNvPr id="1536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ggplot(data = my.data, aes(x = x.var, y = y.var))</a:t>
            </a:r>
          </a:p>
        </p:txBody>
      </p:sp>
      <p:sp>
        <p:nvSpPr>
          <p:cNvPr id="1537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538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Fill by Group:</a:t>
            </a:r>
          </a:p>
        </p:txBody>
      </p:sp>
      <p:sp>
        <p:nvSpPr>
          <p:cNvPr id="1539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color = “green”</a:t>
            </a:r>
            <a:r>
              <a:t>))</a:t>
            </a:r>
          </a:p>
        </p:txBody>
      </p:sp>
      <p:sp>
        <p:nvSpPr>
          <p:cNvPr id="1540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fill = group.var</a:t>
            </a:r>
            <a:r>
              <a:t>))</a:t>
            </a:r>
          </a:p>
        </p:txBody>
      </p:sp>
      <p:sp>
        <p:nvSpPr>
          <p:cNvPr id="1541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542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543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Grid Theme:</a:t>
            </a:r>
          </a:p>
        </p:txBody>
      </p:sp>
      <p:sp>
        <p:nvSpPr>
          <p:cNvPr id="1544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545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546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547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548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549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Labels:</a:t>
            </a:r>
          </a:p>
        </p:txBody>
      </p:sp>
      <p:sp>
        <p:nvSpPr>
          <p:cNvPr id="1550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551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57" name="Group"/>
          <p:cNvGrpSpPr/>
          <p:nvPr/>
        </p:nvGrpSpPr>
        <p:grpSpPr>
          <a:xfrm>
            <a:off x="18325766" y="6405767"/>
            <a:ext cx="5330386" cy="2080192"/>
            <a:chOff x="0" y="-127000"/>
            <a:chExt cx="5330385" cy="2080190"/>
          </a:xfrm>
        </p:grpSpPr>
        <p:sp>
          <p:nvSpPr>
            <p:cNvPr id="1554" name="EXERCISE 4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555" name="GGPLOT2"/>
            <p:cNvSpPr txBox="1"/>
            <p:nvPr/>
          </p:nvSpPr>
          <p:spPr>
            <a:xfrm>
              <a:off x="1233611" y="-1270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</a:t>
              </a:r>
            </a:p>
          </p:txBody>
        </p:sp>
        <p:sp>
          <p:nvSpPr>
            <p:cNvPr id="1556" name="Line"/>
            <p:cNvSpPr/>
            <p:nvPr/>
          </p:nvSpPr>
          <p:spPr>
            <a:xfrm>
              <a:off x="834593" y="98992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58" name="Oval 23"/>
          <p:cNvSpPr/>
          <p:nvPr/>
        </p:nvSpPr>
        <p:spPr>
          <a:xfrm>
            <a:off x="14526777" y="7618358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59" name="Oval 23"/>
          <p:cNvSpPr/>
          <p:nvPr/>
        </p:nvSpPr>
        <p:spPr>
          <a:xfrm>
            <a:off x="14526777" y="8058132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0" name="Oval 23"/>
          <p:cNvSpPr/>
          <p:nvPr/>
        </p:nvSpPr>
        <p:spPr>
          <a:xfrm>
            <a:off x="14526777" y="8519360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1" name="Oval 23"/>
          <p:cNvSpPr/>
          <p:nvPr/>
        </p:nvSpPr>
        <p:spPr>
          <a:xfrm>
            <a:off x="14526777" y="897857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2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3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4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5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6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7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8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9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0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1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2" name="Oval 8"/>
          <p:cNvSpPr/>
          <p:nvPr/>
        </p:nvSpPr>
        <p:spPr>
          <a:xfrm>
            <a:off x="12280941" y="7772963"/>
            <a:ext cx="1331013" cy="133296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3" name="Oval 13"/>
          <p:cNvSpPr/>
          <p:nvPr/>
        </p:nvSpPr>
        <p:spPr>
          <a:xfrm>
            <a:off x="121128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4" name="Freeform 19"/>
          <p:cNvSpPr/>
          <p:nvPr/>
        </p:nvSpPr>
        <p:spPr>
          <a:xfrm>
            <a:off x="4429224" y="7434419"/>
            <a:ext cx="7639267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5" name="Oval 31"/>
          <p:cNvSpPr/>
          <p:nvPr/>
        </p:nvSpPr>
        <p:spPr>
          <a:xfrm>
            <a:off x="8349395" y="7363774"/>
            <a:ext cx="160271" cy="164179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6" name="Oval 32"/>
          <p:cNvSpPr/>
          <p:nvPr/>
        </p:nvSpPr>
        <p:spPr>
          <a:xfrm>
            <a:off x="12026858" y="8359311"/>
            <a:ext cx="164178" cy="160271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7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8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9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0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1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2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3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4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5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6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587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588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589" name="4"/>
          <p:cNvSpPr txBox="1"/>
          <p:nvPr/>
        </p:nvSpPr>
        <p:spPr>
          <a:xfrm>
            <a:off x="126428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590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591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601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592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3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881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4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5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6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6A82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7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98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99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600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sp>
        <p:nvSpPr>
          <p:cNvPr id="1602" name="ggplot2…"/>
          <p:cNvSpPr txBox="1"/>
          <p:nvPr/>
        </p:nvSpPr>
        <p:spPr>
          <a:xfrm>
            <a:off x="13849020" y="7003256"/>
            <a:ext cx="2891418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Boxplot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Aesthetics</a:t>
            </a:r>
          </a:p>
        </p:txBody>
      </p:sp>
      <p:sp>
        <p:nvSpPr>
          <p:cNvPr id="1603" name="Oval 23"/>
          <p:cNvSpPr/>
          <p:nvPr/>
        </p:nvSpPr>
        <p:spPr>
          <a:xfrm>
            <a:off x="13555373" y="7297237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04" name="Oval 23"/>
          <p:cNvSpPr/>
          <p:nvPr/>
        </p:nvSpPr>
        <p:spPr>
          <a:xfrm>
            <a:off x="13555373" y="941878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05" name="Oval 23"/>
          <p:cNvSpPr/>
          <p:nvPr/>
        </p:nvSpPr>
        <p:spPr>
          <a:xfrm>
            <a:off x="13555373" y="988631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06" name="3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12" name="Group"/>
          <p:cNvGrpSpPr/>
          <p:nvPr/>
        </p:nvGrpSpPr>
        <p:grpSpPr>
          <a:xfrm>
            <a:off x="13391761" y="1489524"/>
            <a:ext cx="9486170" cy="3475978"/>
            <a:chOff x="0" y="0"/>
            <a:chExt cx="9486169" cy="3475976"/>
          </a:xfrm>
        </p:grpSpPr>
        <p:sp>
          <p:nvSpPr>
            <p:cNvPr id="1609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610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http://www.sthda.com/english/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1611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13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23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14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15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16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7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8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19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20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21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22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24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5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6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7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28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38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29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0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1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2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3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4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635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636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637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642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639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0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MODEL FUNCTIONS</a:t>
              </a:r>
            </a:p>
          </p:txBody>
        </p:sp>
        <p:sp>
          <p:nvSpPr>
            <p:cNvPr id="1641" name="lm(), glm()…"/>
            <p:cNvSpPr txBox="1"/>
            <p:nvPr/>
          </p:nvSpPr>
          <p:spPr>
            <a:xfrm>
              <a:off x="594878" y="1129915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lm(), glm()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lmer(), glmer(),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nls(), …</a:t>
              </a:r>
            </a:p>
          </p:txBody>
        </p:sp>
      </p:grpSp>
      <p:grpSp>
        <p:nvGrpSpPr>
          <p:cNvPr id="1646" name="Group"/>
          <p:cNvGrpSpPr/>
          <p:nvPr/>
        </p:nvGrpSpPr>
        <p:grpSpPr>
          <a:xfrm>
            <a:off x="13199178" y="8180881"/>
            <a:ext cx="4957459" cy="3011297"/>
            <a:chOff x="0" y="0"/>
            <a:chExt cx="4957457" cy="3011296"/>
          </a:xfrm>
        </p:grpSpPr>
        <p:sp>
          <p:nvSpPr>
            <p:cNvPr id="1643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4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645" name="summary(), anova(), confint(), predict(), drop1(), update(), step(), …"/>
            <p:cNvSpPr txBox="1"/>
            <p:nvPr/>
          </p:nvSpPr>
          <p:spPr>
            <a:xfrm>
              <a:off x="505362" y="984749"/>
              <a:ext cx="4144289" cy="171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summary(), anova(), confint(), predict(), drop1(), update(), step(), …</a:t>
              </a:r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647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8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649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654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651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2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653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6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671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2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3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4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5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76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6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6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670" name="3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6" grpId="1" animBg="1" advAuto="0"/>
      <p:bldP spid="1650" grpId="2" animBg="1" advAuto="0"/>
      <p:bldP spid="1654" grpId="3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8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8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82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83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8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8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9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94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0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95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9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9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9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0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0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0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0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1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72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3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3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1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1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71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720" name="3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21" name="During this session:…"/>
          <p:cNvSpPr txBox="1"/>
          <p:nvPr/>
        </p:nvSpPr>
        <p:spPr>
          <a:xfrm>
            <a:off x="13601057" y="5385979"/>
            <a:ext cx="9160255" cy="5593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Cooperatively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72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2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2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http://www.sthda.com/english/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172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4EE915-1DD8-9002-8FEF-22EDE263997C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D04A84D9-F33B-8DE1-1FDC-C2742A40C02C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34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35" name="3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739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736" name="R IN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IN STATISTICAL ANALYSIS </a:t>
              </a:r>
            </a:p>
          </p:txBody>
        </p:sp>
        <p:sp>
          <p:nvSpPr>
            <p:cNvPr id="1737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8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740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50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1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3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2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743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744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745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746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7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8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9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2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53" name="3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757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754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755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756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762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758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59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60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61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763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4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5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6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7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68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69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0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1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2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3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775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776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7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778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779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780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781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782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3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784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785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6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7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788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789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790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791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792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93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94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795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796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97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798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799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800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801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07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804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805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806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08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09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0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1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2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3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4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5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6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7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8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9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0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1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2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3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4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5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6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7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8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9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0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1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832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833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834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835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836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7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8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848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839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0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1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2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3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4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5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6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847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856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849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850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1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2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3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4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5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857" name="3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7" name="Group"/>
          <p:cNvGrpSpPr/>
          <p:nvPr/>
        </p:nvGrpSpPr>
        <p:grpSpPr>
          <a:xfrm>
            <a:off x="7442978" y="1171185"/>
            <a:ext cx="9739345" cy="3504117"/>
            <a:chOff x="0" y="64630"/>
            <a:chExt cx="9739344" cy="3504116"/>
          </a:xfrm>
        </p:grpSpPr>
        <p:sp>
          <p:nvSpPr>
            <p:cNvPr id="144" name="FROM EXCEL TO R"/>
            <p:cNvSpPr txBox="1"/>
            <p:nvPr/>
          </p:nvSpPr>
          <p:spPr>
            <a:xfrm>
              <a:off x="0" y="740051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45" name="WELCOME TO"/>
            <p:cNvSpPr txBox="1"/>
            <p:nvPr/>
          </p:nvSpPr>
          <p:spPr>
            <a:xfrm>
              <a:off x="2184363" y="64630"/>
              <a:ext cx="6644418" cy="624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46" name="Line"/>
            <p:cNvSpPr/>
            <p:nvPr/>
          </p:nvSpPr>
          <p:spPr>
            <a:xfrm>
              <a:off x="114477" y="32736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1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8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9" name="maxresdefault.jpg" descr="maxresdefault.jpg"/>
            <p:cNvPicPr>
              <a:picLocks noChangeAspect="1"/>
            </p:cNvPicPr>
            <p:nvPr/>
          </p:nvPicPr>
          <p:blipFill>
            <a:blip r:embed="rId2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0" name="Excel 2013.png" descr="Excel 201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2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3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5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3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5" name="thecode2-1.png" descr="thecode2-1.png"/>
          <p:cNvPicPr>
            <a:picLocks noChangeAspect="1"/>
          </p:cNvPicPr>
          <p:nvPr/>
        </p:nvPicPr>
        <p:blipFill>
          <a:blip r:embed="rId4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6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8" name="unnamed-chunk-5-1.png" descr="unnamed-chunk-5-1.png"/>
          <p:cNvPicPr>
            <a:picLocks noChangeAspect="1"/>
          </p:cNvPicPr>
          <p:nvPr/>
        </p:nvPicPr>
        <p:blipFill>
          <a:blip r:embed="rId5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README-barplot-grid-1.png" descr="README-barplot-grid-1.png"/>
          <p:cNvPicPr>
            <a:picLocks noChangeAspect="1"/>
          </p:cNvPicPr>
          <p:nvPr/>
        </p:nvPicPr>
        <p:blipFill>
          <a:blip r:embed="rId6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0" name="thecode-5.png" descr="thecode-5.png"/>
          <p:cNvPicPr>
            <a:picLocks noChangeAspect="1"/>
          </p:cNvPicPr>
          <p:nvPr/>
        </p:nvPicPr>
        <p:blipFill>
          <a:blip r:embed="rId7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1" name="6TGew.png" descr="6TGew.png"/>
          <p:cNvPicPr>
            <a:picLocks noChangeAspect="1"/>
          </p:cNvPicPr>
          <p:nvPr/>
        </p:nvPicPr>
        <p:blipFill>
          <a:blip r:embed="rId8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2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3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4" name="fig51.png" descr="fig51.png"/>
          <p:cNvPicPr>
            <a:picLocks noChangeAspect="1"/>
          </p:cNvPicPr>
          <p:nvPr/>
        </p:nvPicPr>
        <p:blipFill>
          <a:blip r:embed="rId9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8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5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7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9" name="3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63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860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861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862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052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864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888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865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866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67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3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868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69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0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1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2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3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4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5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6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7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1887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1878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1879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1880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1883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1881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164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1886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1884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165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1889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0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1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2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3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4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5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6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7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8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6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7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8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9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0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1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2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3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4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5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6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7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8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9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0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1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2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3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4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5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6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7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8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9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0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1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2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3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1978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1934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5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6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7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8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9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0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1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2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3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4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5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6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7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8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9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0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1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2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3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4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5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6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7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8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9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0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1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2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3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4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5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6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7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8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9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0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1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2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3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4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5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6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7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048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1979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0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1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2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3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4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5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6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7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8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9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0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1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2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3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4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5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6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7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8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9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0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4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5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6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7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8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9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0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1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2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3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4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5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6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7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8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9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0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1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2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3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4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5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6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7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8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9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0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1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2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3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4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5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6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7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8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9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0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1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2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3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4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5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6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7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049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050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160" name="Group"/>
          <p:cNvGrpSpPr/>
          <p:nvPr/>
        </p:nvGrpSpPr>
        <p:grpSpPr>
          <a:xfrm>
            <a:off x="11161610" y="4579240"/>
            <a:ext cx="11403598" cy="8667663"/>
            <a:chOff x="0" y="0"/>
            <a:chExt cx="11403596" cy="8667661"/>
          </a:xfrm>
        </p:grpSpPr>
        <p:sp>
          <p:nvSpPr>
            <p:cNvPr id="2053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54" name="BIOINFORMATIC ANALYSIS"/>
            <p:cNvSpPr txBox="1"/>
            <p:nvPr/>
          </p:nvSpPr>
          <p:spPr>
            <a:xfrm>
              <a:off x="3197618" y="126729"/>
              <a:ext cx="50083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grpSp>
          <p:nvGrpSpPr>
            <p:cNvPr id="2159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055" name="NaiURzB.png" descr="NaiURzB.png"/>
              <p:cNvPicPr>
                <a:picLocks noChangeAspect="1"/>
              </p:cNvPicPr>
              <p:nvPr/>
            </p:nvPicPr>
            <p:blipFill>
              <a:blip r:embed="rId4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56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057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094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058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59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0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1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2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3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4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5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6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7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8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9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0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1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2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3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4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5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6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7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8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9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0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1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2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3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4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5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6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7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8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9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0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1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2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3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151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108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095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6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7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9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3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4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5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7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22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10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0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1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2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3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4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5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6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7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8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9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0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1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36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123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4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5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6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7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8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9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0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1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2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3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4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5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50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137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8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9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0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1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2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3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4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5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9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152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5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53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154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55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156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57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58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161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62" name="HIGH THROUGHPUT DATA"/>
          <p:cNvSpPr txBox="1"/>
          <p:nvPr/>
        </p:nvSpPr>
        <p:spPr>
          <a:xfrm>
            <a:off x="3064250" y="4705970"/>
            <a:ext cx="479583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 THROUGHPUT DATA</a:t>
            </a:r>
          </a:p>
        </p:txBody>
      </p:sp>
      <p:sp>
        <p:nvSpPr>
          <p:cNvPr id="2163" name="3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8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78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169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70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1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2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3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4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5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6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7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79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83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180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81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82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187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184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185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86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188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189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190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191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192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93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203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194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195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196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197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98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99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00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01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02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204" name="3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3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6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20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21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208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209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21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12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13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Section for Biostatistics offers a number statistics-oriented R courses:</a:t>
            </a:r>
          </a:p>
        </p:txBody>
      </p:sp>
      <p:sp>
        <p:nvSpPr>
          <p:cNvPr id="2214" name="38"/>
          <p:cNvSpPr txBox="1"/>
          <p:nvPr/>
        </p:nvSpPr>
        <p:spPr>
          <a:xfrm>
            <a:off x="374649" y="12998450"/>
            <a:ext cx="59711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215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6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5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217" name="https://publichealth.ku.dk/about-the-department/biostat/"/>
          <p:cNvSpPr txBox="1"/>
          <p:nvPr/>
        </p:nvSpPr>
        <p:spPr>
          <a:xfrm>
            <a:off x="12570243" y="4616704"/>
            <a:ext cx="8980087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374556"/>
              </a:solidFill>
            </a:endParaRPr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https://publichealth.ku.dk/about-the-department/biostat/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218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1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2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3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lme4: </a:t>
            </a:r>
            <a:r>
              <a:rPr u="sng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glmmTMB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https://cran.r-project.org/web/packages/glmmTMB/index.html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24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5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6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27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228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Epidemiological Analysis</a:t>
            </a:r>
          </a:p>
        </p:txBody>
      </p:sp>
      <p:sp>
        <p:nvSpPr>
          <p:cNvPr id="2229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230" name="Elastic-Net Regression (R"/>
          <p:cNvSpPr txBox="1"/>
          <p:nvPr/>
        </p:nvSpPr>
        <p:spPr>
          <a:xfrm>
            <a:off x="12950731" y="10439400"/>
            <a:ext cx="451985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Elastic-Net Regression</a:t>
            </a:r>
          </a:p>
        </p:txBody>
      </p:sp>
      <p:pic>
        <p:nvPicPr>
          <p:cNvPr id="2231" name="lass.png" descr="lass.png"/>
          <p:cNvPicPr>
            <a:picLocks/>
          </p:cNvPicPr>
          <p:nvPr/>
        </p:nvPicPr>
        <p:blipFill>
          <a:blip r:embed="rId6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2" name="lass.png" descr="lass.png"/>
          <p:cNvPicPr>
            <a:picLocks/>
          </p:cNvPicPr>
          <p:nvPr/>
        </p:nvPicPr>
        <p:blipFill>
          <a:blip r:embed="rId6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3" name="maxresdefault.jpg" descr="maxresdefault.jpg"/>
          <p:cNvPicPr>
            <a:picLocks noChangeAspect="1"/>
          </p:cNvPicPr>
          <p:nvPr/>
        </p:nvPicPr>
        <p:blipFill>
          <a:blip r:embed="rId7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234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glmnet</a:t>
            </a:r>
            <a:r>
              <a:rPr b="1" dirty="0">
                <a:solidFill>
                  <a:srgbClr val="374556"/>
                </a:solidFill>
              </a:rPr>
              <a:t>:</a:t>
            </a:r>
            <a:r>
              <a:rPr dirty="0">
                <a:solidFill>
                  <a:srgbClr val="374556"/>
                </a:solidFill>
              </a:rPr>
              <a:t> </a:t>
            </a:r>
            <a:r>
              <a:rPr u="sng" dirty="0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elasticnet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https://cran.r-project.org/web/packages/elasticnet/elasticnet.pdf</a:t>
            </a:r>
            <a:r>
              <a:rPr dirty="0">
                <a:solidFill>
                  <a:srgbClr val="374556"/>
                </a:solidFill>
              </a:rP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https://www.datacamp.com/community/tutorials/tutorial-ridge-lasso-elastic-net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35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36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survival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survminer: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https://cran.r-project.org/web/packages/survminer/survminer.pdf</a:t>
            </a:r>
          </a:p>
          <a:p>
            <a:pPr>
              <a:defRPr sz="1800"/>
            </a:pPr>
            <a:r>
              <a:rPr>
                <a:solidFill>
                  <a:srgbClr val="374556"/>
                </a:solidFill>
              </a:rPr>
              <a:t>(</a:t>
            </a: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https://rpkgs.datanovia.com/survminer/</a:t>
            </a:r>
            <a:r>
              <a:rPr>
                <a:solidFill>
                  <a:srgbClr val="374556"/>
                </a:solidFill>
              </a:rPr>
              <a:t> )</a:t>
            </a:r>
          </a:p>
        </p:txBody>
      </p:sp>
      <p:sp>
        <p:nvSpPr>
          <p:cNvPr id="2237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240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238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239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241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Epi: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pubh: </a:t>
            </a: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https://cran.r-project.org/web/packages/incidence/vignettes/customize_plot.html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grpSp>
        <p:nvGrpSpPr>
          <p:cNvPr id="2245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242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243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4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246" name="3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49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50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1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52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3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4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5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259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256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257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258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60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261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https://statsandr.com/blog/clustering-analysis-k-means-and-hierarchical-clustering-by-hand-and-in-r/</a:t>
            </a:r>
            <a:r>
              <a:rPr>
                <a:solidFill>
                  <a:srgbClr val="374556"/>
                </a:solidFill>
              </a:rPr>
              <a:t>  </a:t>
            </a:r>
          </a:p>
        </p:txBody>
      </p:sp>
      <p:sp>
        <p:nvSpPr>
          <p:cNvPr id="2262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263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264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bioconductor.org</a:t>
            </a:r>
            <a:r>
              <a:rPr u="sng" dirty="0">
                <a:solidFill>
                  <a:srgbClr val="374556"/>
                </a:solidFill>
              </a:rPr>
              <a:t>/packages/release/</a:t>
            </a:r>
            <a:r>
              <a:rPr u="sng" dirty="0" err="1">
                <a:solidFill>
                  <a:srgbClr val="374556"/>
                </a:solidFill>
              </a:rPr>
              <a:t>bioc</a:t>
            </a:r>
            <a:r>
              <a:rPr u="sng" dirty="0">
                <a:solidFill>
                  <a:srgbClr val="374556"/>
                </a:solidFill>
              </a:rPr>
              <a:t>/vignettes/</a:t>
            </a:r>
            <a:r>
              <a:rPr u="sng" dirty="0" err="1">
                <a:solidFill>
                  <a:srgbClr val="374556"/>
                </a:solidFill>
              </a:rPr>
              <a:t>PCAtools</a:t>
            </a:r>
            <a:r>
              <a:rPr u="sng" dirty="0">
                <a:solidFill>
                  <a:srgbClr val="374556"/>
                </a:solidFill>
              </a:rPr>
              <a:t>/</a:t>
            </a:r>
            <a:r>
              <a:rPr u="sng" dirty="0" err="1">
                <a:solidFill>
                  <a:srgbClr val="374556"/>
                </a:solidFill>
              </a:rPr>
              <a:t>inst</a:t>
            </a:r>
            <a:r>
              <a:rPr u="sng" dirty="0">
                <a:solidFill>
                  <a:srgbClr val="374556"/>
                </a:solidFill>
              </a:rPr>
              <a:t>/doc/</a:t>
            </a:r>
            <a:r>
              <a:rPr u="sng" dirty="0" err="1">
                <a:solidFill>
                  <a:srgbClr val="374556"/>
                </a:solidFill>
              </a:rPr>
              <a:t>PCAtools.html</a:t>
            </a:r>
            <a:endParaRPr u="sng" dirty="0">
              <a:solidFill>
                <a:srgbClr val="374556"/>
              </a:solidFill>
            </a:endParaRPr>
          </a:p>
        </p:txBody>
      </p:sp>
      <p:sp>
        <p:nvSpPr>
          <p:cNvPr id="2265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66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https://amices.org/mice/</a:t>
            </a:r>
          </a:p>
          <a:p>
            <a:pPr>
              <a:defRPr sz="1800"/>
            </a:pPr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datascienceplus.com</a:t>
            </a:r>
            <a:r>
              <a:rPr u="sng" dirty="0">
                <a:solidFill>
                  <a:srgbClr val="374556"/>
                </a:solidFill>
              </a:rPr>
              <a:t>/imputing-missing-data-with-r-mice-package/</a:t>
            </a:r>
          </a:p>
        </p:txBody>
      </p:sp>
      <p:sp>
        <p:nvSpPr>
          <p:cNvPr id="2267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268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269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https://www.blopig.com/blog/2017/04/a-very-basic-introduction-to-random-forests-using-r/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70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71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cran.r-project.org</a:t>
            </a:r>
            <a:r>
              <a:rPr u="sng" dirty="0">
                <a:solidFill>
                  <a:srgbClr val="374556"/>
                </a:solidFill>
              </a:rPr>
              <a:t>/web/packages/e1071/vignettes/</a:t>
            </a:r>
            <a:r>
              <a:rPr u="sng" dirty="0" err="1">
                <a:solidFill>
                  <a:srgbClr val="374556"/>
                </a:solidFill>
              </a:rPr>
              <a:t>svmdoc.pdf</a:t>
            </a:r>
            <a:endParaRPr u="sng" dirty="0">
              <a:solidFill>
                <a:srgbClr val="374556"/>
              </a:solidFill>
            </a:endParaRPr>
          </a:p>
        </p:txBody>
      </p:sp>
      <p:sp>
        <p:nvSpPr>
          <p:cNvPr id="2272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273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274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https://www.edureka.co/blog/knn-algorithm-in-r/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75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76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>
                <a:solidFill>
                  <a:srgbClr val="374556"/>
                </a:solidFill>
              </a:rPr>
              <a:t>  </a:t>
            </a:r>
          </a:p>
        </p:txBody>
      </p:sp>
      <p:pic>
        <p:nvPicPr>
          <p:cNvPr id="2277" name="McMOhuQ.png" descr="McMOhuQ.png"/>
          <p:cNvPicPr>
            <a:picLocks noChangeAspect="1"/>
          </p:cNvPicPr>
          <p:nvPr/>
        </p:nvPicPr>
        <p:blipFill>
          <a:blip r:embed="rId7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278" name="https://lgatto.github.io/IntroMachineLearningWithR/an-introduction-to-machine-learning-with-r.html"/>
          <p:cNvSpPr txBox="1"/>
          <p:nvPr/>
        </p:nvSpPr>
        <p:spPr>
          <a:xfrm>
            <a:off x="454546" y="3786415"/>
            <a:ext cx="488462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https://lgatto.github.io/IntroMachineLearningWithR/an-introduction-to-machine-learning-with-r.html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279" name="Image" descr="Image"/>
          <p:cNvPicPr>
            <a:picLocks noChangeAspect="1"/>
          </p:cNvPicPr>
          <p:nvPr/>
        </p:nvPicPr>
        <p:blipFill>
          <a:blip r:embed="rId9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0" name="Image" descr="Image"/>
          <p:cNvPicPr>
            <a:picLocks noChangeAspect="1"/>
          </p:cNvPicPr>
          <p:nvPr/>
        </p:nvPicPr>
        <p:blipFill>
          <a:blip r:embed="rId10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1" name="Image" descr="Image"/>
          <p:cNvPicPr>
            <a:picLocks noChangeAspect="1"/>
          </p:cNvPicPr>
          <p:nvPr/>
        </p:nvPicPr>
        <p:blipFill>
          <a:blip r:embed="rId11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2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3" name="Image" descr="Image"/>
          <p:cNvPicPr>
            <a:picLocks noChangeAspect="1"/>
          </p:cNvPicPr>
          <p:nvPr/>
        </p:nvPicPr>
        <p:blipFill>
          <a:blip r:embed="rId13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4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5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6" name="Image" descr="Image"/>
          <p:cNvPicPr>
            <a:picLocks noChangeAspect="1"/>
          </p:cNvPicPr>
          <p:nvPr/>
        </p:nvPicPr>
        <p:blipFill>
          <a:blip r:embed="rId16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7" name="1*dr3pZsLJg28gKwq0MXp1Mg.png" descr="1*dr3pZsLJg28gKwq0MXp1Mg.png"/>
          <p:cNvPicPr>
            <a:picLocks noChangeAspect="1"/>
          </p:cNvPicPr>
          <p:nvPr/>
        </p:nvPicPr>
        <p:blipFill>
          <a:blip r:embed="rId17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8" name="keras-logo-2018-large-1200.png" descr="keras-logo-2018-large-1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289" name="4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2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3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5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6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00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297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298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299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01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02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EasyQC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>
                <a:solidFill>
                  <a:srgbClr val="374556"/>
                </a:solidFill>
              </a:rPr>
              <a:t> </a:t>
            </a:r>
            <a:endParaRPr sz="1200">
              <a:solidFill>
                <a:srgbClr val="374556"/>
              </a:solidFill>
            </a:endParaRPr>
          </a:p>
        </p:txBody>
      </p:sp>
      <p:sp>
        <p:nvSpPr>
          <p:cNvPr id="2303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04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305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EasyStrata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>
                <a:solidFill>
                  <a:srgbClr val="374556"/>
                </a:solidFill>
              </a:rPr>
              <a:t> </a:t>
            </a:r>
            <a:endParaRPr sz="1200">
              <a:solidFill>
                <a:srgbClr val="374556"/>
              </a:solidFill>
            </a:endParaRPr>
          </a:p>
        </p:txBody>
      </p:sp>
      <p:sp>
        <p:nvSpPr>
          <p:cNvPr id="2306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07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Manhattan and QQ plots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cran.r-project.org</a:t>
            </a:r>
            <a:r>
              <a:rPr u="sng" dirty="0">
                <a:solidFill>
                  <a:srgbClr val="374556"/>
                </a:solidFill>
              </a:rPr>
              <a:t>/web/packages/</a:t>
            </a:r>
            <a:r>
              <a:rPr u="sng" dirty="0" err="1">
                <a:solidFill>
                  <a:srgbClr val="374556"/>
                </a:solidFill>
              </a:rPr>
              <a:t>qqman</a:t>
            </a:r>
            <a:r>
              <a:rPr u="sng" dirty="0">
                <a:solidFill>
                  <a:srgbClr val="374556"/>
                </a:solidFill>
              </a:rPr>
              <a:t>/vignettes/</a:t>
            </a:r>
            <a:r>
              <a:rPr u="sng" dirty="0" err="1">
                <a:solidFill>
                  <a:srgbClr val="374556"/>
                </a:solidFill>
              </a:rPr>
              <a:t>qqman.html</a:t>
            </a:r>
            <a:endParaRPr sz="1200" u="sng" dirty="0">
              <a:solidFill>
                <a:srgbClr val="374556"/>
              </a:solidFill>
            </a:endParaRPr>
          </a:p>
        </p:txBody>
      </p:sp>
      <p:sp>
        <p:nvSpPr>
          <p:cNvPr id="2308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309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310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DESeq2, limma, EdgeR, etc.: </a:t>
            </a:r>
            <a:r>
              <a:rPr u="sng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http://www.bioconductor.org/packages/release/BiocViews.html#___RNASeq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11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12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cran.r-project.org</a:t>
            </a:r>
            <a:r>
              <a:rPr u="sng" dirty="0">
                <a:solidFill>
                  <a:srgbClr val="374556"/>
                </a:solidFill>
              </a:rPr>
              <a:t>/web/packages/e1071/vignettes/</a:t>
            </a:r>
            <a:r>
              <a:rPr u="sng" dirty="0" err="1">
                <a:solidFill>
                  <a:srgbClr val="374556"/>
                </a:solidFill>
              </a:rPr>
              <a:t>svmdoc.pdf</a:t>
            </a:r>
            <a:endParaRPr u="sng" dirty="0">
              <a:solidFill>
                <a:srgbClr val="374556"/>
              </a:solidFill>
            </a:endParaRPr>
          </a:p>
        </p:txBody>
      </p:sp>
      <p:sp>
        <p:nvSpPr>
          <p:cNvPr id="2313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314" name="Image" descr="Image"/>
          <p:cNvPicPr>
            <a:picLocks noChangeAspect="1"/>
          </p:cNvPicPr>
          <p:nvPr/>
        </p:nvPicPr>
        <p:blipFill>
          <a:blip r:embed="rId4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5" name="Image" descr="Image"/>
          <p:cNvPicPr>
            <a:picLocks noChangeAspect="1"/>
          </p:cNvPicPr>
          <p:nvPr/>
        </p:nvPicPr>
        <p:blipFill>
          <a:blip r:embed="rId5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6" name="Image" descr="Image"/>
          <p:cNvPicPr>
            <a:picLocks noChangeAspect="1"/>
          </p:cNvPicPr>
          <p:nvPr/>
        </p:nvPicPr>
        <p:blipFill>
          <a:blip r:embed="rId6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7" name="Image" descr="Image"/>
          <p:cNvPicPr>
            <a:picLocks noChangeAspect="1"/>
          </p:cNvPicPr>
          <p:nvPr/>
        </p:nvPicPr>
        <p:blipFill>
          <a:blip r:embed="rId7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318" name="Image" descr="Image"/>
          <p:cNvPicPr>
            <a:picLocks noChangeAspect="1"/>
          </p:cNvPicPr>
          <p:nvPr/>
        </p:nvPicPr>
        <p:blipFill>
          <a:blip r:embed="rId8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319" name="Image" descr="Image"/>
          <p:cNvPicPr>
            <a:picLocks noChangeAspect="1"/>
          </p:cNvPicPr>
          <p:nvPr/>
        </p:nvPicPr>
        <p:blipFill>
          <a:blip r:embed="rId9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0" name="Image" descr="Image"/>
          <p:cNvPicPr>
            <a:picLocks noChangeAspect="1"/>
          </p:cNvPicPr>
          <p:nvPr/>
        </p:nvPicPr>
        <p:blipFill>
          <a:blip r:embed="rId10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1" name="Image" descr="Image"/>
          <p:cNvPicPr>
            <a:picLocks noChangeAspect="1"/>
          </p:cNvPicPr>
          <p:nvPr/>
        </p:nvPicPr>
        <p:blipFill>
          <a:blip r:embed="rId11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322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3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RforProteomics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</a:rPr>
              <a:t>http://</a:t>
            </a:r>
            <a:r>
              <a:rPr u="sng" dirty="0" err="1">
                <a:solidFill>
                  <a:srgbClr val="374556"/>
                </a:solidFill>
              </a:rPr>
              <a:t>www.bioconductor.org</a:t>
            </a:r>
            <a:r>
              <a:rPr u="sng" dirty="0">
                <a:solidFill>
                  <a:srgbClr val="374556"/>
                </a:solidFill>
              </a:rPr>
              <a:t>/packages/release/</a:t>
            </a:r>
            <a:r>
              <a:rPr u="sng" dirty="0" err="1">
                <a:solidFill>
                  <a:srgbClr val="374556"/>
                </a:solidFill>
              </a:rPr>
              <a:t>BiocViews.html#___Proteomics</a:t>
            </a:r>
            <a:endParaRPr u="sng" dirty="0">
              <a:solidFill>
                <a:srgbClr val="374556"/>
              </a:solidFill>
            </a:endParaRPr>
          </a:p>
          <a:p>
            <a:pPr>
              <a:defRPr sz="1800"/>
            </a:pPr>
            <a:r>
              <a:rPr u="sng" dirty="0" err="1">
                <a:solidFill>
                  <a:srgbClr val="374556"/>
                </a:solidFill>
              </a:rPr>
              <a:t>RforProteomics.html</a:t>
            </a:r>
            <a:r>
              <a:rPr lang="en-US" u="sng" dirty="0">
                <a:solidFill>
                  <a:srgbClr val="374556"/>
                </a:solidFill>
              </a:rPr>
              <a:t> </a:t>
            </a:r>
            <a:endParaRPr u="sng" dirty="0">
              <a:solidFill>
                <a:srgbClr val="374556"/>
              </a:solidFill>
            </a:endParaRPr>
          </a:p>
        </p:txBody>
      </p:sp>
      <p:pic>
        <p:nvPicPr>
          <p:cNvPr id="2324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325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326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327" name="4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33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330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331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32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34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335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336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337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338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339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0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1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2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3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4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46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7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348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49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0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351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2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3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4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355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356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7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358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https://github.com/briandconnelly/pushoverr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359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https://mc-stan.org/users/interfaces/rstan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1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2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https://plotly-r.com/d-charts.html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3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64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365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66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367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9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70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71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72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https://gganimate.com/articles/gganimate.html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73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https://shiny.rstudio.com/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374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375" name="4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7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379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0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381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389" name="Group"/>
          <p:cNvGrpSpPr/>
          <p:nvPr/>
        </p:nvGrpSpPr>
        <p:grpSpPr>
          <a:xfrm>
            <a:off x="7256081" y="3240039"/>
            <a:ext cx="10841271" cy="6260139"/>
            <a:chOff x="0" y="0"/>
            <a:chExt cx="10841270" cy="6260137"/>
          </a:xfrm>
        </p:grpSpPr>
        <p:grpSp>
          <p:nvGrpSpPr>
            <p:cNvPr id="2387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382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3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4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5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6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388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614263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46796" y="-172642"/>
            <a:ext cx="9115030" cy="136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 dirty="0"/>
              <a:t>NETWORKING EVENT</a:t>
            </a:r>
            <a:endParaRPr sz="6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2139F2-77E8-8C19-0F2E-E99566C0E8D3}"/>
              </a:ext>
            </a:extLst>
          </p:cNvPr>
          <p:cNvSpPr/>
          <p:nvPr/>
        </p:nvSpPr>
        <p:spPr>
          <a:xfrm>
            <a:off x="970384" y="1826377"/>
            <a:ext cx="12764277" cy="761378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rgbClr val="0087A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25B48D-030A-EC61-2C84-31CDA51A324A}"/>
              </a:ext>
            </a:extLst>
          </p:cNvPr>
          <p:cNvSpPr/>
          <p:nvPr/>
        </p:nvSpPr>
        <p:spPr>
          <a:xfrm>
            <a:off x="1847462" y="3980787"/>
            <a:ext cx="3974841" cy="1951050"/>
          </a:xfrm>
          <a:prstGeom prst="rect">
            <a:avLst/>
          </a:prstGeom>
          <a:solidFill>
            <a:srgbClr val="92D05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1CE184-BA5C-FB62-8131-B9B13B02E3DB}"/>
              </a:ext>
            </a:extLst>
          </p:cNvPr>
          <p:cNvSpPr/>
          <p:nvPr/>
        </p:nvSpPr>
        <p:spPr>
          <a:xfrm>
            <a:off x="1847462" y="6966575"/>
            <a:ext cx="3974841" cy="1951050"/>
          </a:xfrm>
          <a:prstGeom prst="rect">
            <a:avLst/>
          </a:prstGeom>
          <a:solidFill>
            <a:srgbClr val="00B0F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You do NOT have to “chose” between…">
            <a:extLst>
              <a:ext uri="{FF2B5EF4-FFF2-40B4-BE49-F238E27FC236}">
                <a16:creationId xmlns:a16="http://schemas.microsoft.com/office/drawing/2014/main" id="{9BC6C1A4-3315-57CA-9E03-82D554E508C7}"/>
              </a:ext>
            </a:extLst>
          </p:cNvPr>
          <p:cNvSpPr txBox="1"/>
          <p:nvPr/>
        </p:nvSpPr>
        <p:spPr>
          <a:xfrm>
            <a:off x="6795861" y="4161875"/>
            <a:ext cx="5123543" cy="14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u="sng" dirty="0"/>
              <a:t>Topic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i.e. chromatin organization, cardiovascular disease</a:t>
            </a:r>
            <a:endParaRPr dirty="0"/>
          </a:p>
        </p:txBody>
      </p:sp>
      <p:sp>
        <p:nvSpPr>
          <p:cNvPr id="6" name="You do NOT have to “chose” between…">
            <a:extLst>
              <a:ext uri="{FF2B5EF4-FFF2-40B4-BE49-F238E27FC236}">
                <a16:creationId xmlns:a16="http://schemas.microsoft.com/office/drawing/2014/main" id="{55DC46D5-8A99-516B-5BF3-AEBF0F17EDE8}"/>
              </a:ext>
            </a:extLst>
          </p:cNvPr>
          <p:cNvSpPr txBox="1"/>
          <p:nvPr/>
        </p:nvSpPr>
        <p:spPr>
          <a:xfrm>
            <a:off x="6795861" y="6966575"/>
            <a:ext cx="5123543" cy="14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u="sng" dirty="0"/>
              <a:t>Technique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i.e. </a:t>
            </a:r>
            <a:r>
              <a:rPr lang="en-US" dirty="0" err="1"/>
              <a:t>RNAseq</a:t>
            </a:r>
            <a:r>
              <a:rPr lang="en-US" dirty="0"/>
              <a:t>, mass spectrometry</a:t>
            </a:r>
            <a:endParaRPr dirty="0"/>
          </a:p>
        </p:txBody>
      </p:sp>
      <p:pic>
        <p:nvPicPr>
          <p:cNvPr id="8" name="Picture 7" descr="Close-up of beer tasting flight">
            <a:extLst>
              <a:ext uri="{FF2B5EF4-FFF2-40B4-BE49-F238E27FC236}">
                <a16:creationId xmlns:a16="http://schemas.microsoft.com/office/drawing/2014/main" id="{A60D03B3-6236-4A29-4AA3-4CAE84DD31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747" y="4891317"/>
            <a:ext cx="6600482" cy="4406173"/>
          </a:xfrm>
          <a:prstGeom prst="roundRect">
            <a:avLst/>
          </a:prstGeom>
        </p:spPr>
      </p:pic>
      <p:sp>
        <p:nvSpPr>
          <p:cNvPr id="9" name="You do NOT have to “chose” between…">
            <a:extLst>
              <a:ext uri="{FF2B5EF4-FFF2-40B4-BE49-F238E27FC236}">
                <a16:creationId xmlns:a16="http://schemas.microsoft.com/office/drawing/2014/main" id="{D2416C2E-79D6-16FE-B6C9-12DF4A3C48FF}"/>
              </a:ext>
            </a:extLst>
          </p:cNvPr>
          <p:cNvSpPr txBox="1"/>
          <p:nvPr/>
        </p:nvSpPr>
        <p:spPr>
          <a:xfrm>
            <a:off x="2012130" y="2482954"/>
            <a:ext cx="512354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/>
              <a:t>Tags</a:t>
            </a:r>
          </a:p>
        </p:txBody>
      </p:sp>
      <p:sp>
        <p:nvSpPr>
          <p:cNvPr id="10" name="You do NOT have to “chose” between…">
            <a:extLst>
              <a:ext uri="{FF2B5EF4-FFF2-40B4-BE49-F238E27FC236}">
                <a16:creationId xmlns:a16="http://schemas.microsoft.com/office/drawing/2014/main" id="{2E46B008-EEE9-A3E6-775C-A1A4F6AB318E}"/>
              </a:ext>
            </a:extLst>
          </p:cNvPr>
          <p:cNvSpPr txBox="1"/>
          <p:nvPr/>
        </p:nvSpPr>
        <p:spPr>
          <a:xfrm>
            <a:off x="16175747" y="2901005"/>
            <a:ext cx="512354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dirty="0">
                <a:solidFill>
                  <a:srgbClr val="FFFFFF"/>
                </a:solidFill>
              </a:rPr>
              <a:t>Just outside!</a:t>
            </a:r>
            <a:endParaRPr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87930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614264"/>
            <a:ext cx="24377648" cy="12123575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da-DK"/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46796" y="-172642"/>
            <a:ext cx="9115030" cy="136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 dirty="0"/>
              <a:t>HEADS EVENTS</a:t>
            </a:r>
            <a:endParaRPr sz="6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2139F2-77E8-8C19-0F2E-E99566C0E8D3}"/>
              </a:ext>
            </a:extLst>
          </p:cNvPr>
          <p:cNvSpPr/>
          <p:nvPr/>
        </p:nvSpPr>
        <p:spPr>
          <a:xfrm>
            <a:off x="1054229" y="1866031"/>
            <a:ext cx="22300163" cy="410789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rgbClr val="0087A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You do NOT have to “chose” between…">
            <a:extLst>
              <a:ext uri="{FF2B5EF4-FFF2-40B4-BE49-F238E27FC236}">
                <a16:creationId xmlns:a16="http://schemas.microsoft.com/office/drawing/2014/main" id="{D2416C2E-79D6-16FE-B6C9-12DF4A3C48FF}"/>
              </a:ext>
            </a:extLst>
          </p:cNvPr>
          <p:cNvSpPr txBox="1"/>
          <p:nvPr/>
        </p:nvSpPr>
        <p:spPr>
          <a:xfrm>
            <a:off x="5191471" y="2206688"/>
            <a:ext cx="13988358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/>
              <a:t>We want to hear from you!</a:t>
            </a:r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800" b="1" dirty="0"/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/>
              <a:t>What type of event(s) are you interested in?</a:t>
            </a:r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000" b="1" dirty="0"/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/>
              <a:t>https://ucph.padlet.org/henrikezschach1/headsevents</a:t>
            </a:r>
          </a:p>
        </p:txBody>
      </p:sp>
      <p:pic>
        <p:nvPicPr>
          <p:cNvPr id="12" name="Picture 11" descr="People clapping">
            <a:extLst>
              <a:ext uri="{FF2B5EF4-FFF2-40B4-BE49-F238E27FC236}">
                <a16:creationId xmlns:a16="http://schemas.microsoft.com/office/drawing/2014/main" id="{82092A86-B21C-9FDE-C88D-7CC330B780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64" y="6650941"/>
            <a:ext cx="6517303" cy="4344869"/>
          </a:xfrm>
          <a:prstGeom prst="roundRect">
            <a:avLst/>
          </a:prstGeom>
        </p:spPr>
      </p:pic>
      <p:pic>
        <p:nvPicPr>
          <p:cNvPr id="14" name="Picture 13" descr="People in meeting">
            <a:extLst>
              <a:ext uri="{FF2B5EF4-FFF2-40B4-BE49-F238E27FC236}">
                <a16:creationId xmlns:a16="http://schemas.microsoft.com/office/drawing/2014/main" id="{0294B8BB-6429-D741-98F8-29F54D62E5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1" t="27227" r="13059"/>
          <a:stretch/>
        </p:blipFill>
        <p:spPr>
          <a:xfrm>
            <a:off x="16761826" y="6608524"/>
            <a:ext cx="6517303" cy="4268797"/>
          </a:xfrm>
          <a:prstGeom prst="roundRect">
            <a:avLst/>
          </a:prstGeom>
        </p:spPr>
      </p:pic>
      <p:pic>
        <p:nvPicPr>
          <p:cNvPr id="16" name="Picture 15" descr="Two smiling people looking at tablet">
            <a:extLst>
              <a:ext uri="{FF2B5EF4-FFF2-40B4-BE49-F238E27FC236}">
                <a16:creationId xmlns:a16="http://schemas.microsoft.com/office/drawing/2014/main" id="{D1F21B94-7B92-476B-1FD1-08B2A6E8ED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15917" r="3828" b="1554"/>
          <a:stretch/>
        </p:blipFill>
        <p:spPr>
          <a:xfrm>
            <a:off x="8898370" y="6650941"/>
            <a:ext cx="7004560" cy="432222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902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5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2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3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4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6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8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9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0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1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7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8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99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2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3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08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09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10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11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git/github, R Shiny, Rmarkdown, …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2" name="4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3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20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17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8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19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1" name="5"/>
          <p:cNvSpPr txBox="1"/>
          <p:nvPr/>
        </p:nvSpPr>
        <p:spPr>
          <a:xfrm>
            <a:off x="374649" y="13061950"/>
            <a:ext cx="413743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3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4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5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29" name="Group"/>
          <p:cNvGrpSpPr/>
          <p:nvPr/>
        </p:nvGrpSpPr>
        <p:grpSpPr>
          <a:xfrm>
            <a:off x="16841623" y="6671938"/>
            <a:ext cx="1613099" cy="1652297"/>
            <a:chOff x="0" y="-28817"/>
            <a:chExt cx="1613098" cy="1652295"/>
          </a:xfrm>
        </p:grpSpPr>
        <p:sp>
          <p:nvSpPr>
            <p:cNvPr id="226" name="Oval"/>
            <p:cNvSpPr/>
            <p:nvPr/>
          </p:nvSpPr>
          <p:spPr>
            <a:xfrm>
              <a:off x="0" y="33156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7" name="Oval"/>
            <p:cNvSpPr/>
            <p:nvPr/>
          </p:nvSpPr>
          <p:spPr>
            <a:xfrm>
              <a:off x="356490" y="79327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8" name="R"/>
            <p:cNvSpPr txBox="1"/>
            <p:nvPr/>
          </p:nvSpPr>
          <p:spPr>
            <a:xfrm>
              <a:off x="411583" y="-28818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39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30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1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2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3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4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5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7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8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49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40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4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5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7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8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51" name="excel-3-xxl.png" descr="excel-3-xx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4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2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3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55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58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56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7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61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59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0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4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2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3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67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65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6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68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9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3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71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2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6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4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5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77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8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0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81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2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3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4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85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86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87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88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89" name="Cells are mutable - ‘bad’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Cells are mutable - ‘bad’</a:t>
            </a:r>
          </a:p>
        </p:txBody>
      </p:sp>
      <p:sp>
        <p:nvSpPr>
          <p:cNvPr id="290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1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2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295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3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4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296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7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299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0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4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2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3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7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05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6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1" animBg="1" advAuto="0"/>
      <p:bldP spid="255" grpId="2" animBg="1" advAuto="0"/>
      <p:bldP spid="258" grpId="14" animBg="1" advAuto="0"/>
      <p:bldP spid="261" grpId="15" animBg="1" advAuto="0"/>
      <p:bldP spid="264" grpId="19" animBg="1" advAuto="0"/>
      <p:bldP spid="267" grpId="20" animBg="1" advAuto="0"/>
      <p:bldP spid="270" grpId="5" animBg="1" advAuto="0"/>
      <p:bldP spid="273" grpId="6" animBg="1" advAuto="0"/>
      <p:bldP spid="276" grpId="9" animBg="1" advAuto="0"/>
      <p:bldP spid="279" grpId="10" animBg="1" advAuto="0"/>
      <p:bldP spid="280" grpId="4" animBg="1" advAuto="0"/>
      <p:bldP spid="281" grpId="3" animBg="1" advAuto="0"/>
      <p:bldP spid="282" grpId="8" animBg="1" advAuto="0"/>
      <p:bldP spid="283" grpId="7" animBg="1" advAuto="0"/>
      <p:bldP spid="284" grpId="13" animBg="1" advAuto="0"/>
      <p:bldP spid="285" grpId="12" animBg="1" advAuto="0"/>
      <p:bldP spid="286" grpId="17" animBg="1" advAuto="0"/>
      <p:bldP spid="287" grpId="18" animBg="1" advAuto="0"/>
      <p:bldP spid="288" grpId="22" animBg="1" advAuto="0"/>
      <p:bldP spid="289" grpId="21" animBg="1" advAuto="0"/>
      <p:bldP spid="291" grpId="27" animBg="1" advAuto="0"/>
      <p:bldP spid="292" grpId="26" animBg="1" advAuto="0"/>
      <p:bldP spid="295" grpId="25" animBg="1" advAuto="0"/>
      <p:bldP spid="298" grpId="23" animBg="1" advAuto="0"/>
      <p:bldP spid="301" grpId="24" animBg="1" advAuto="0"/>
      <p:bldP spid="304" grpId="11" animBg="1" advAuto="0"/>
      <p:bldP spid="307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09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10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11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3" name="6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4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1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2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3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4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5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26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31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8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9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0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2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3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4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5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36" name="tidyverse-logo.png" descr="tidyverse-logo.png"/>
          <p:cNvPicPr>
            <a:picLocks noChangeAspect="1"/>
          </p:cNvPicPr>
          <p:nvPr/>
        </p:nvPicPr>
        <p:blipFill>
          <a:blip r:embed="rId3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37" name="rmarkdown.png" descr="rmarkdown.png"/>
          <p:cNvPicPr>
            <a:picLocks noChangeAspect="1"/>
          </p:cNvPicPr>
          <p:nvPr/>
        </p:nvPicPr>
        <p:blipFill>
          <a:blip r:embed="rId4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38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9" name="STATISTICS IN R"/>
          <p:cNvSpPr txBox="1"/>
          <p:nvPr/>
        </p:nvSpPr>
        <p:spPr>
          <a:xfrm>
            <a:off x="10206246" y="129447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STATISTICS IN R</a:t>
            </a:r>
          </a:p>
        </p:txBody>
      </p:sp>
      <p:grpSp>
        <p:nvGrpSpPr>
          <p:cNvPr id="351" name="Group"/>
          <p:cNvGrpSpPr/>
          <p:nvPr/>
        </p:nvGrpSpPr>
        <p:grpSpPr>
          <a:xfrm>
            <a:off x="10708095" y="11621127"/>
            <a:ext cx="2989869" cy="1128300"/>
            <a:chOff x="0" y="0"/>
            <a:chExt cx="2989868" cy="1128299"/>
          </a:xfrm>
        </p:grpSpPr>
        <p:sp>
          <p:nvSpPr>
            <p:cNvPr id="352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6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7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"/>
          <p:cNvSpPr/>
          <p:nvPr/>
        </p:nvSpPr>
        <p:spPr>
          <a:xfrm>
            <a:off x="11875463" y="3571"/>
            <a:ext cx="10925559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3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60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61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2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4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5" name="7"/>
          <p:cNvSpPr txBox="1"/>
          <p:nvPr/>
        </p:nvSpPr>
        <p:spPr>
          <a:xfrm>
            <a:off x="380801" y="12994910"/>
            <a:ext cx="413527" cy="140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6" name="DAY 1: Holst aud."/>
          <p:cNvSpPr txBox="1"/>
          <p:nvPr/>
        </p:nvSpPr>
        <p:spPr>
          <a:xfrm>
            <a:off x="1981524" y="5598690"/>
            <a:ext cx="3311374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DAY 1: Holst aud.</a:t>
            </a:r>
            <a:r>
              <a:rPr sz="1200"/>
              <a:t> </a:t>
            </a:r>
          </a:p>
        </p:txBody>
      </p:sp>
      <p:sp>
        <p:nvSpPr>
          <p:cNvPr id="367" name="DAY 2: Holst aud."/>
          <p:cNvSpPr txBox="1"/>
          <p:nvPr/>
        </p:nvSpPr>
        <p:spPr>
          <a:xfrm>
            <a:off x="12148952" y="5609479"/>
            <a:ext cx="3311374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DAY 2: Holst aud.</a:t>
            </a:r>
            <a:r>
              <a:rPr sz="1200"/>
              <a:t> </a:t>
            </a:r>
          </a:p>
        </p:txBody>
      </p:sp>
      <p:sp>
        <p:nvSpPr>
          <p:cNvPr id="368" name="DATES: 14-11 &amp; 15-11, 2023"/>
          <p:cNvSpPr txBox="1"/>
          <p:nvPr/>
        </p:nvSpPr>
        <p:spPr>
          <a:xfrm>
            <a:off x="1982938" y="4243043"/>
            <a:ext cx="5027995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DATES: </a:t>
            </a:r>
            <a:r>
              <a:rPr b="0"/>
              <a:t>14-11 &amp; 15-11, 2023</a:t>
            </a:r>
          </a:p>
        </p:txBody>
      </p:sp>
      <p:sp>
        <p:nvSpPr>
          <p:cNvPr id="369" name="PLACE: Faculty of Health and Medical Sciences, Panum, Blegdamsvej 3B, 2200 København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PLACE:</a:t>
            </a:r>
            <a:r>
              <a:t> Faculty of Health and Medical Sciences, Panum, Blegdamsvej 3B, 2200 København</a:t>
            </a:r>
          </a:p>
        </p:txBody>
      </p:sp>
      <p:sp>
        <p:nvSpPr>
          <p:cNvPr id="370" name="08:30 - Installation Issues &amp; Coffee…"/>
          <p:cNvSpPr txBox="1"/>
          <p:nvPr/>
        </p:nvSpPr>
        <p:spPr>
          <a:xfrm>
            <a:off x="2094644" y="6954336"/>
            <a:ext cx="6016399" cy="5130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08:30 - Installation Issues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Introduction to R Basics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10:00 - Rstudio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10:45 -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11:00 - Tidyverse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14:30 -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14:45 - Rmarkdown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15:15 - Rmarkdown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16:00 - Q&amp;A - See you tomorrow</a:t>
            </a:r>
          </a:p>
        </p:txBody>
      </p:sp>
      <p:sp>
        <p:nvSpPr>
          <p:cNvPr id="371" name="08:30 - Coffee…"/>
          <p:cNvSpPr txBox="1"/>
          <p:nvPr/>
        </p:nvSpPr>
        <p:spPr>
          <a:xfrm>
            <a:off x="12154947" y="6954685"/>
            <a:ext cx="7771304" cy="518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ggplot2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ggplot2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Statistics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</a:t>
            </a:r>
            <a:r>
              <a:rPr dirty="0"/>
              <a:t>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Statistics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Course Evaluation &amp;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Other cool things in R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15:00 - R (Bring Your Own) Dataset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Wrap up</a:t>
            </a:r>
          </a:p>
        </p:txBody>
      </p:sp>
      <p:sp>
        <p:nvSpPr>
          <p:cNvPr id="372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90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5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91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5" name="Group"/>
          <p:cNvGrpSpPr/>
          <p:nvPr/>
        </p:nvGrpSpPr>
        <p:grpSpPr>
          <a:xfrm>
            <a:off x="7341378" y="1269836"/>
            <a:ext cx="10532301" cy="3789415"/>
            <a:chOff x="0" y="69892"/>
            <a:chExt cx="10532300" cy="3789413"/>
          </a:xfrm>
        </p:grpSpPr>
        <p:sp>
          <p:nvSpPr>
            <p:cNvPr id="392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3" name="FROM EXCEL TO R"/>
            <p:cNvSpPr txBox="1"/>
            <p:nvPr/>
          </p:nvSpPr>
          <p:spPr>
            <a:xfrm>
              <a:off x="2362209" y="69892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4" name="Line"/>
            <p:cNvSpPr/>
            <p:nvPr/>
          </p:nvSpPr>
          <p:spPr>
            <a:xfrm>
              <a:off x="123798" y="354020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9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6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7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8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00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01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4687</Words>
  <Application>Microsoft Macintosh PowerPoint</Application>
  <PresentationFormat>Custom</PresentationFormat>
  <Paragraphs>947</Paragraphs>
  <Slides>49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2" baseType="lpstr">
      <vt:lpstr>Calibri</vt:lpstr>
      <vt:lpstr>Calibri Light</vt:lpstr>
      <vt:lpstr>Courier</vt:lpstr>
      <vt:lpstr>Helvetica</vt:lpstr>
      <vt:lpstr>Helvetica Light</vt:lpstr>
      <vt:lpstr>Helvetica Neue</vt:lpstr>
      <vt:lpstr>Helvetica Neue Medium</vt:lpstr>
      <vt:lpstr>Lucida Grande</vt:lpstr>
      <vt:lpstr>Roboto-Medium</vt:lpstr>
      <vt:lpstr>Source Sans Pro Regular</vt:lpstr>
      <vt:lpstr>Tahoma</vt:lpstr>
      <vt:lpstr>Times Roman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Thilde Bagger Terkelsen</cp:lastModifiedBy>
  <cp:revision>3</cp:revision>
  <dcterms:modified xsi:type="dcterms:W3CDTF">2023-10-30T14:42:46Z</dcterms:modified>
</cp:coreProperties>
</file>